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7" r:id="rId2"/>
    <p:sldId id="381" r:id="rId3"/>
    <p:sldId id="264" r:id="rId4"/>
    <p:sldId id="265" r:id="rId5"/>
    <p:sldId id="329" r:id="rId6"/>
    <p:sldId id="266" r:id="rId7"/>
    <p:sldId id="382" r:id="rId8"/>
    <p:sldId id="268" r:id="rId9"/>
    <p:sldId id="383" r:id="rId10"/>
    <p:sldId id="384" r:id="rId11"/>
    <p:sldId id="385" r:id="rId12"/>
    <p:sldId id="386" r:id="rId13"/>
    <p:sldId id="388" r:id="rId14"/>
    <p:sldId id="393" r:id="rId15"/>
    <p:sldId id="389" r:id="rId16"/>
    <p:sldId id="390" r:id="rId17"/>
    <p:sldId id="324" r:id="rId18"/>
    <p:sldId id="314" r:id="rId19"/>
    <p:sldId id="315" r:id="rId20"/>
    <p:sldId id="271" r:id="rId21"/>
    <p:sldId id="320" r:id="rId22"/>
    <p:sldId id="398" r:id="rId23"/>
    <p:sldId id="318" r:id="rId24"/>
    <p:sldId id="399" r:id="rId25"/>
    <p:sldId id="400" r:id="rId26"/>
    <p:sldId id="397" r:id="rId27"/>
    <p:sldId id="270" r:id="rId28"/>
    <p:sldId id="401" r:id="rId29"/>
    <p:sldId id="304" r:id="rId30"/>
    <p:sldId id="305" r:id="rId31"/>
    <p:sldId id="306" r:id="rId32"/>
    <p:sldId id="325" r:id="rId33"/>
    <p:sldId id="391" r:id="rId34"/>
    <p:sldId id="392" r:id="rId35"/>
    <p:sldId id="394" r:id="rId36"/>
    <p:sldId id="395" r:id="rId37"/>
    <p:sldId id="396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E0"/>
    <a:srgbClr val="B40000"/>
    <a:srgbClr val="8C0435"/>
    <a:srgbClr val="FF747C"/>
    <a:srgbClr val="CC3300"/>
    <a:srgbClr val="339933"/>
    <a:srgbClr val="99CC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6201438-2C23-644F-8E61-12EE4F82C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90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6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6" charset="0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6" charset="0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6" charset="0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6" charset="0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lide6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685800" y="609600"/>
            <a:ext cx="7772400" cy="556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106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91168884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38434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73247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32215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1198063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430363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25539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33412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166105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9246807"/>
      </p:ext>
    </p:extLst>
  </p:cSld>
  <p:clrMapOvr>
    <a:masterClrMapping/>
  </p:clrMapOvr>
  <p:transition xmlns:p14="http://schemas.microsoft.com/office/powerpoint/2010/main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55626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©2004 Prentice Hall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6-</a:t>
            </a:r>
            <a:fld id="{239A65BD-180A-D747-A593-168C854580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06767"/>
      </p:ext>
    </p:extLst>
  </p:cSld>
  <p:clrMapOvr>
    <a:masterClrMapping/>
  </p:clrMapOvr>
  <p:transition xmlns:p14="http://schemas.microsoft.com/office/powerpoint/2010/main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Slide6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0"/>
          <p:cNvSpPr>
            <a:spLocks noChangeArrowheads="1"/>
          </p:cNvSpPr>
          <p:nvPr userDrawn="1"/>
        </p:nvSpPr>
        <p:spPr bwMode="auto">
          <a:xfrm>
            <a:off x="685800" y="609600"/>
            <a:ext cx="7772400" cy="556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4" name="Line 11"/>
          <p:cNvSpPr>
            <a:spLocks noChangeShapeType="1"/>
          </p:cNvSpPr>
          <p:nvPr userDrawn="1"/>
        </p:nvSpPr>
        <p:spPr bwMode="auto">
          <a:xfrm>
            <a:off x="685800" y="1752600"/>
            <a:ext cx="7772400" cy="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2" r:id="rId9"/>
    <p:sldLayoutId id="2147483669" r:id="rId10"/>
    <p:sldLayoutId id="2147483670" r:id="rId11"/>
  </p:sldLayoutIdLst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366FF"/>
        </a:buClr>
        <a:buFont typeface="Wingdings" charset="0"/>
        <a:buChar char="§"/>
        <a:defRPr sz="36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366FF"/>
        </a:buClr>
        <a:buFont typeface="Times New Roman" charset="0"/>
        <a:buChar char="–"/>
        <a:defRPr sz="3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66FF"/>
        </a:buClr>
        <a:buChar char="•"/>
        <a:defRPr sz="3200">
          <a:solidFill>
            <a:schemeClr val="tx1"/>
          </a:solidFill>
          <a:latin typeface="+mn-lt"/>
          <a:ea typeface="ＭＳ Ｐゴシック" pitchFamily="-106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66FF"/>
        </a:buClr>
        <a:buFont typeface="Times New Roman" charset="0"/>
        <a:buChar char="–"/>
        <a:defRPr sz="3200">
          <a:solidFill>
            <a:schemeClr val="tx1"/>
          </a:solidFill>
          <a:latin typeface="+mn-lt"/>
          <a:ea typeface="ＭＳ Ｐゴシック" pitchFamily="-106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66FF"/>
        </a:buClr>
        <a:buFont typeface="Times New Roman" charset="0"/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66FF"/>
        </a:buClr>
        <a:buFont typeface="Times New Roman" pitchFamily="-106" charset="0"/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66FF"/>
        </a:buClr>
        <a:buFont typeface="Times New Roman" pitchFamily="-106" charset="0"/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66FF"/>
        </a:buClr>
        <a:buFont typeface="Times New Roman" pitchFamily="-106" charset="0"/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66FF"/>
        </a:buClr>
        <a:buFont typeface="Times New Roman" pitchFamily="-106" charset="0"/>
        <a:buChar char="»"/>
        <a:defRPr sz="32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eg"/><Relationship Id="rId3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838200"/>
            <a:ext cx="7772400" cy="1752600"/>
          </a:xfrm>
        </p:spPr>
        <p:txBody>
          <a:bodyPr/>
          <a:lstStyle/>
          <a:p>
            <a:pPr algn="l" eaLnBrk="1" hangingPunct="1"/>
            <a:r>
              <a:rPr lang="en-US" sz="3600" b="1">
                <a:solidFill>
                  <a:schemeClr val="accent2"/>
                </a:solidFill>
                <a:latin typeface="Times New Roman" charset="0"/>
              </a:rPr>
              <a:t>International Trade Theory</a:t>
            </a:r>
            <a:br>
              <a:rPr lang="en-US" sz="3600" b="1">
                <a:solidFill>
                  <a:schemeClr val="accent2"/>
                </a:solidFill>
                <a:latin typeface="Times New Roman" charset="0"/>
              </a:rPr>
            </a:br>
            <a:r>
              <a:rPr lang="en-US" sz="1400" b="1">
                <a:solidFill>
                  <a:schemeClr val="accent2"/>
                </a:solidFill>
                <a:latin typeface="Times New Roman" charset="0"/>
              </a:rPr>
              <a:t> </a:t>
            </a:r>
            <a:br>
              <a:rPr lang="en-US" sz="1400" b="1">
                <a:solidFill>
                  <a:schemeClr val="accent2"/>
                </a:solidFill>
                <a:latin typeface="Times New Roman" charset="0"/>
              </a:rPr>
            </a:br>
            <a:r>
              <a:rPr lang="en-US" sz="3200">
                <a:solidFill>
                  <a:schemeClr val="accent2"/>
                </a:solidFill>
                <a:latin typeface="Times New Roman" charset="0"/>
              </a:rPr>
              <a:t>Foundational understanding and application </a:t>
            </a:r>
          </a:p>
        </p:txBody>
      </p:sp>
      <p:pic>
        <p:nvPicPr>
          <p:cNvPr id="512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0138"/>
            <a:ext cx="52228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 descr="business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757738"/>
            <a:ext cx="20574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4"/>
          <p:cNvSpPr txBox="1">
            <a:spLocks noChangeArrowheads="1"/>
          </p:cNvSpPr>
          <p:nvPr/>
        </p:nvSpPr>
        <p:spPr bwMode="auto">
          <a:xfrm>
            <a:off x="685800" y="2667000"/>
            <a:ext cx="7772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rgbClr val="8C0435"/>
                </a:solidFill>
              </a:rPr>
              <a:t>Dr. Jeffery Simmons</a:t>
            </a:r>
          </a:p>
          <a:p>
            <a:pPr algn="ctr" eaLnBrk="1" hangingPunct="1"/>
            <a:r>
              <a:rPr lang="en-US" sz="2800" b="1">
                <a:solidFill>
                  <a:srgbClr val="8C0435"/>
                </a:solidFill>
              </a:rPr>
              <a:t>Interim Dean, College of Business</a:t>
            </a:r>
          </a:p>
          <a:p>
            <a:pPr algn="ctr" eaLnBrk="1" hangingPunct="1"/>
            <a:r>
              <a:rPr lang="en-US" b="1">
                <a:solidFill>
                  <a:srgbClr val="8C0435"/>
                </a:solidFill>
              </a:rPr>
              <a:t>Professor of Business Management</a:t>
            </a:r>
            <a:endParaRPr lang="en-US">
              <a:solidFill>
                <a:srgbClr val="8C0435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48000"/>
            <a:ext cx="2057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6248400" cy="1143000"/>
          </a:xfrm>
          <a:solidFill>
            <a:srgbClr val="FFFF66"/>
          </a:solidFill>
        </p:spPr>
        <p:txBody>
          <a:bodyPr/>
          <a:lstStyle/>
          <a:p>
            <a:pPr algn="l" eaLnBrk="1" hangingPunct="1"/>
            <a:r>
              <a:rPr lang="en-US" sz="3100">
                <a:latin typeface="Times New Roman" charset="0"/>
              </a:rPr>
              <a:t>David Hume:  Limits to Mercantilism</a:t>
            </a:r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17500"/>
            <a:ext cx="1562100" cy="18923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00163" y="2971800"/>
            <a:ext cx="1900237" cy="1676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Country A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(Mercantilist)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791200" y="2971800"/>
            <a:ext cx="1900238" cy="1676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Country 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>
            <a:off x="2667000" y="2362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 flipH="1" flipV="1">
            <a:off x="2438400" y="4648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53200" y="4749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336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860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384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05600" y="4902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858000" y="50546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010400" y="52070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713E-7 0.0317 L 0.12856 -0.04257 C 0.15514 -0.05923 0.19545 -0.06826 0.23767 -0.06826 C 0.28579 -0.06826 0.32401 -0.05923 0.35059 -0.04257 L 0.47933 0.0317 " pathEditMode="relative" rAng="0" ptsTypes="FffFF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942E-7 -8.97733E-7 L -0.12995 0.05854 C -0.15671 0.07196 -0.19753 0.07936 -0.2401 0.07936 C -0.28857 0.07936 -0.32731 0.07196 -0.35407 0.05854 L -0.48384 -8.97733E-7 " pathEditMode="relative" rAng="0" ptsTypes="FffFF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3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713E-7 0.0317 L 0.12856 -0.04257 C 0.15514 -0.05923 0.19545 -0.06826 0.23767 -0.06826 C 0.28579 -0.06826 0.32401 -0.05923 0.35059 -0.04257 L 0.47933 0.0317 " pathEditMode="relative" rAng="0" ptsTypes="FffFF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942E-7 -8.97733E-7 L -0.12995 0.05854 C -0.15671 0.07196 -0.19753 0.07936 -0.2401 0.07936 C -0.28857 0.07936 -0.32731 0.07196 -0.35407 0.05854 L -0.48384 -8.97733E-7 " pathEditMode="relative" rAng="0" ptsTypes="FffFF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3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713E-7 0.0317 L 0.12856 -0.04257 C 0.15514 -0.05923 0.19545 -0.06826 0.23767 -0.06826 C 0.28579 -0.06826 0.32401 -0.05923 0.35059 -0.04257 L 0.47933 0.0317 " pathEditMode="relative" rAng="0" ptsTypes="FffFF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942E-7 -8.97733E-7 L -0.12995 0.05854 C -0.15671 0.07196 -0.19753 0.07936 -0.2401 0.07936 C -0.28857 0.07936 -0.32731 0.07196 -0.35407 0.05854 L -0.48384 -8.97733E-7 " pathEditMode="relative" rAng="0" ptsTypes="FffFF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3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713E-7 0.0317 L 0.12856 -0.04257 C 0.15514 -0.05923 0.19545 -0.06826 0.23767 -0.06826 C 0.28579 -0.06826 0.32401 -0.05923 0.35059 -0.04257 L 0.47933 0.0317 " pathEditMode="relative" rAng="0" ptsTypes="FffFF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942E-7 -8.97733E-7 L -0.12995 0.05854 C -0.15671 0.07196 -0.19753 0.07936 -0.2401 0.07936 C -0.28857 0.07936 -0.32731 0.07196 -0.35407 0.05854 L -0.48384 -8.97733E-7 " pathEditMode="relative" rAng="0" ptsTypes="FffFF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3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48000"/>
            <a:ext cx="2057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6248400" cy="1143000"/>
          </a:xfrm>
          <a:solidFill>
            <a:srgbClr val="FFFF66"/>
          </a:solidFill>
        </p:spPr>
        <p:txBody>
          <a:bodyPr/>
          <a:lstStyle/>
          <a:p>
            <a:pPr algn="l" eaLnBrk="1" hangingPunct="1"/>
            <a:r>
              <a:rPr lang="en-US" sz="3100">
                <a:latin typeface="Times New Roman" charset="0"/>
              </a:rPr>
              <a:t>David Hume:  Limits to Mercantilism</a:t>
            </a:r>
          </a:p>
        </p:txBody>
      </p:sp>
      <p:pic>
        <p:nvPicPr>
          <p:cNvPr id="1536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17500"/>
            <a:ext cx="1562100" cy="18923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00163" y="2971800"/>
            <a:ext cx="1900237" cy="1676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Country A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(Mercantilist)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791200" y="2971800"/>
            <a:ext cx="1900238" cy="1676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Country 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>
            <a:off x="2667000" y="2362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 flipH="1" flipV="1">
            <a:off x="2590800" y="4648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5368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432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Box 13"/>
          <p:cNvSpPr txBox="1">
            <a:spLocks noChangeArrowheads="1"/>
          </p:cNvSpPr>
          <p:nvPr/>
        </p:nvSpPr>
        <p:spPr bwMode="auto">
          <a:xfrm>
            <a:off x="1295400" y="3987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1524000" y="4140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5371" name="TextBox 19"/>
          <p:cNvSpPr txBox="1">
            <a:spLocks noChangeArrowheads="1"/>
          </p:cNvSpPr>
          <p:nvPr/>
        </p:nvSpPr>
        <p:spPr bwMode="auto">
          <a:xfrm>
            <a:off x="1752600" y="3987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5372" name="TextBox 20"/>
          <p:cNvSpPr txBox="1">
            <a:spLocks noChangeArrowheads="1"/>
          </p:cNvSpPr>
          <p:nvPr/>
        </p:nvSpPr>
        <p:spPr bwMode="auto">
          <a:xfrm>
            <a:off x="1981200" y="4140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5373" name="TextBox 21"/>
          <p:cNvSpPr txBox="1">
            <a:spLocks noChangeArrowheads="1"/>
          </p:cNvSpPr>
          <p:nvPr/>
        </p:nvSpPr>
        <p:spPr bwMode="auto">
          <a:xfrm>
            <a:off x="2209800" y="39878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sp>
        <p:nvSpPr>
          <p:cNvPr id="15374" name="TextBox 22"/>
          <p:cNvSpPr txBox="1">
            <a:spLocks noChangeArrowheads="1"/>
          </p:cNvSpPr>
          <p:nvPr/>
        </p:nvSpPr>
        <p:spPr bwMode="auto">
          <a:xfrm>
            <a:off x="2438400" y="41402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  <p:grpSp>
        <p:nvGrpSpPr>
          <p:cNvPr id="15375" name="Group 9"/>
          <p:cNvGrpSpPr>
            <a:grpSpLocks/>
          </p:cNvGrpSpPr>
          <p:nvPr/>
        </p:nvGrpSpPr>
        <p:grpSpPr bwMode="auto">
          <a:xfrm rot="-1239830">
            <a:off x="1905000" y="2540000"/>
            <a:ext cx="685800" cy="400050"/>
            <a:chOff x="2209800" y="2190690"/>
            <a:chExt cx="685800" cy="400110"/>
          </a:xfrm>
        </p:grpSpPr>
        <p:sp>
          <p:nvSpPr>
            <p:cNvPr id="15383" name="TextBox 23"/>
            <p:cNvSpPr txBox="1">
              <a:spLocks noChangeArrowheads="1"/>
            </p:cNvSpPr>
            <p:nvPr/>
          </p:nvSpPr>
          <p:spPr bwMode="auto">
            <a:xfrm>
              <a:off x="2286000" y="2190690"/>
              <a:ext cx="6096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000"/>
                <a:t>¥40</a:t>
              </a:r>
            </a:p>
          </p:txBody>
        </p:sp>
        <p:sp>
          <p:nvSpPr>
            <p:cNvPr id="9" name="Snip Same Side Corner Rectangle 8"/>
            <p:cNvSpPr/>
            <p:nvPr/>
          </p:nvSpPr>
          <p:spPr>
            <a:xfrm rot="16200000">
              <a:off x="2323136" y="2094977"/>
              <a:ext cx="381057" cy="609600"/>
            </a:xfrm>
            <a:prstGeom prst="snip2SameRect">
              <a:avLst>
                <a:gd name="adj1" fmla="val 45125"/>
                <a:gd name="adj2" fmla="val 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cxnSp>
        <p:nvCxnSpPr>
          <p:cNvPr id="28" name="Straight Connector 27"/>
          <p:cNvCxnSpPr>
            <a:stCxn id="15383" idx="1"/>
          </p:cNvCxnSpPr>
          <p:nvPr/>
        </p:nvCxnSpPr>
        <p:spPr>
          <a:xfrm flipH="1" flipV="1">
            <a:off x="1752600" y="2819400"/>
            <a:ext cx="246063" cy="142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9745" name="Group 159744"/>
          <p:cNvGrpSpPr>
            <a:grpSpLocks/>
          </p:cNvGrpSpPr>
          <p:nvPr/>
        </p:nvGrpSpPr>
        <p:grpSpPr bwMode="auto">
          <a:xfrm>
            <a:off x="1676400" y="2133600"/>
            <a:ext cx="685800" cy="685800"/>
            <a:chOff x="1676400" y="2133600"/>
            <a:chExt cx="685800" cy="685800"/>
          </a:xfrm>
        </p:grpSpPr>
        <p:grpSp>
          <p:nvGrpSpPr>
            <p:cNvPr id="15379" name="Group 24"/>
            <p:cNvGrpSpPr>
              <a:grpSpLocks/>
            </p:cNvGrpSpPr>
            <p:nvPr/>
          </p:nvGrpSpPr>
          <p:grpSpPr bwMode="auto">
            <a:xfrm rot="-1237708">
              <a:off x="1676400" y="2133600"/>
              <a:ext cx="685800" cy="400110"/>
              <a:chOff x="2209800" y="2190690"/>
              <a:chExt cx="685800" cy="400110"/>
            </a:xfrm>
          </p:grpSpPr>
          <p:sp>
            <p:nvSpPr>
              <p:cNvPr id="15381" name="TextBox 25"/>
              <p:cNvSpPr txBox="1">
                <a:spLocks noChangeArrowheads="1"/>
              </p:cNvSpPr>
              <p:nvPr/>
            </p:nvSpPr>
            <p:spPr bwMode="auto">
              <a:xfrm>
                <a:off x="2286000" y="2190690"/>
                <a:ext cx="6096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2000"/>
                  <a:t>¥80</a:t>
                </a:r>
              </a:p>
            </p:txBody>
          </p:sp>
          <p:sp>
            <p:nvSpPr>
              <p:cNvPr id="27" name="Snip Same Side Corner Rectangle 26"/>
              <p:cNvSpPr/>
              <p:nvPr/>
            </p:nvSpPr>
            <p:spPr>
              <a:xfrm rot="16200000">
                <a:off x="2323181" y="2094972"/>
                <a:ext cx="381000" cy="609600"/>
              </a:xfrm>
              <a:prstGeom prst="snip2SameRect">
                <a:avLst>
                  <a:gd name="adj1" fmla="val 45125"/>
                  <a:gd name="adj2" fmla="val 0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cxnSp>
          <p:nvCxnSpPr>
            <p:cNvPr id="31" name="Straight Connector 30"/>
            <p:cNvCxnSpPr>
              <a:stCxn id="27" idx="3"/>
            </p:cNvCxnSpPr>
            <p:nvPr/>
          </p:nvCxnSpPr>
          <p:spPr>
            <a:xfrm>
              <a:off x="1701800" y="2463800"/>
              <a:ext cx="50800" cy="35560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9744" name="TextBox 159743"/>
          <p:cNvSpPr txBox="1">
            <a:spLocks noChangeArrowheads="1"/>
          </p:cNvSpPr>
          <p:nvPr/>
        </p:nvSpPr>
        <p:spPr bwMode="auto">
          <a:xfrm rot="-1624444">
            <a:off x="2060575" y="2517775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/>
              <a:t>X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97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66"/>
          </a:solidFill>
        </p:spPr>
        <p:txBody>
          <a:bodyPr/>
          <a:lstStyle/>
          <a:p>
            <a:pPr eaLnBrk="1" hangingPunct="1"/>
            <a:r>
              <a:rPr lang="en-US" sz="3600">
                <a:latin typeface="Times New Roman" charset="0"/>
              </a:rPr>
              <a:t>David Hume:  Limits to Mercantilism</a:t>
            </a:r>
          </a:p>
        </p:txBody>
      </p:sp>
      <p:pic>
        <p:nvPicPr>
          <p:cNvPr id="1638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62200"/>
            <a:ext cx="2743200" cy="332263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5943600" y="3810000"/>
            <a:ext cx="2438400" cy="1219200"/>
          </a:xfrm>
          <a:prstGeom prst="wedgeRoundRectCallout">
            <a:avLst>
              <a:gd name="adj1" fmla="val -89768"/>
              <a:gd name="adj2" fmla="val -61918"/>
              <a:gd name="adj3" fmla="val 16667"/>
            </a:avLst>
          </a:prstGeom>
          <a:solidFill>
            <a:srgbClr val="5C85E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Ultimately, it does not benefit either society.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85800" y="1905000"/>
            <a:ext cx="2209800" cy="1600200"/>
          </a:xfrm>
          <a:prstGeom prst="wedgeRoundRectCallout">
            <a:avLst>
              <a:gd name="adj1" fmla="val 86877"/>
              <a:gd name="adj2" fmla="val 37032"/>
              <a:gd name="adj3" fmla="val 16667"/>
            </a:avLst>
          </a:prstGeom>
          <a:solidFill>
            <a:srgbClr val="5C85E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In the long run, no one can keep a trade surplus</a:t>
            </a:r>
            <a:r>
              <a:rPr lang="en-US" dirty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0"/>
          <p:cNvSpPr>
            <a:spLocks noGrp="1"/>
          </p:cNvSpPr>
          <p:nvPr>
            <p:ph type="title"/>
          </p:nvPr>
        </p:nvSpPr>
        <p:spPr>
          <a:xfrm>
            <a:off x="685800" y="1752600"/>
            <a:ext cx="7772400" cy="1143000"/>
          </a:xfrm>
        </p:spPr>
        <p:txBody>
          <a:bodyPr/>
          <a:lstStyle/>
          <a:p>
            <a:pPr eaLnBrk="1" hangingPunct="1"/>
            <a:r>
              <a:rPr lang="en-US" sz="3200">
                <a:latin typeface="Times New Roman" charset="0"/>
              </a:rPr>
              <a:t>Balance of Trade</a:t>
            </a:r>
          </a:p>
        </p:txBody>
      </p:sp>
      <p:pic>
        <p:nvPicPr>
          <p:cNvPr id="17410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667000"/>
            <a:ext cx="664210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>
                <a:solidFill>
                  <a:schemeClr val="tx2"/>
                </a:solidFill>
              </a:rPr>
              <a:t>Evidence in Support of Hume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0"/>
          <p:cNvSpPr>
            <a:spLocks noGrp="1"/>
          </p:cNvSpPr>
          <p:nvPr>
            <p:ph type="title"/>
          </p:nvPr>
        </p:nvSpPr>
        <p:spPr>
          <a:xfrm>
            <a:off x="685800" y="1752600"/>
            <a:ext cx="7772400" cy="1143000"/>
          </a:xfrm>
        </p:spPr>
        <p:txBody>
          <a:bodyPr/>
          <a:lstStyle/>
          <a:p>
            <a:pPr eaLnBrk="1" hangingPunct="1"/>
            <a:r>
              <a:rPr lang="en-US" sz="3200">
                <a:latin typeface="Times New Roman" charset="0"/>
              </a:rPr>
              <a:t>Annual Inflation Rate</a:t>
            </a:r>
          </a:p>
        </p:txBody>
      </p:sp>
      <p:pic>
        <p:nvPicPr>
          <p:cNvPr id="18434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97163"/>
            <a:ext cx="4114800" cy="271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>
                <a:solidFill>
                  <a:schemeClr val="tx2"/>
                </a:solidFill>
              </a:rPr>
              <a:t>Evidence in Support of Hume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1981200" cy="2179638"/>
          </a:xfrm>
          <a:prstGeom prst="rect">
            <a:avLst/>
          </a:prstGeom>
          <a:noFill/>
          <a:ln w="9525">
            <a:solidFill>
              <a:srgbClr val="B4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loud Callout 6"/>
          <p:cNvSpPr/>
          <p:nvPr/>
        </p:nvSpPr>
        <p:spPr>
          <a:xfrm>
            <a:off x="3200400" y="838200"/>
            <a:ext cx="4800600" cy="2286000"/>
          </a:xfrm>
          <a:prstGeom prst="cloudCallout">
            <a:avLst>
              <a:gd name="adj1" fmla="val -40604"/>
              <a:gd name="adj2" fmla="val 81288"/>
            </a:avLst>
          </a:prstGeom>
          <a:solidFill>
            <a:srgbClr val="FF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600" dirty="0"/>
              <a:t>If mercantilism is flawed, is there another way to approach trade?</a:t>
            </a:r>
            <a:endParaRPr lang="en-US" sz="2600" dirty="0"/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>
                <a:latin typeface="Times New Roman" charset="0"/>
              </a:rPr>
              <a:t>What if Messi took time to grow his own food?</a:t>
            </a:r>
          </a:p>
        </p:txBody>
      </p:sp>
      <p:pic>
        <p:nvPicPr>
          <p:cNvPr id="20482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133600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FF7C80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000" kern="0">
                <a:latin typeface="+mj-lt"/>
                <a:ea typeface="+mj-ea"/>
                <a:cs typeface="+mj-cs"/>
              </a:rPr>
              <a:t>The Theory of Absolute Advantage</a:t>
            </a:r>
            <a:endParaRPr lang="en-US" sz="4000" kern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09600" y="1905000"/>
            <a:ext cx="563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kern="0" dirty="0">
                <a:latin typeface="+mn-lt"/>
                <a:ea typeface="+mn-ea"/>
                <a:cs typeface="+mn-cs"/>
              </a:rPr>
              <a:t>Adam Smith: </a:t>
            </a:r>
            <a:r>
              <a:rPr lang="en-US" i="1" kern="0" dirty="0">
                <a:latin typeface="+mn-lt"/>
                <a:ea typeface="+mn-ea"/>
                <a:cs typeface="+mn-cs"/>
              </a:rPr>
              <a:t>Wealth of Nations (</a:t>
            </a:r>
            <a:r>
              <a:rPr lang="en-US" kern="0" dirty="0">
                <a:latin typeface="+mn-lt"/>
                <a:ea typeface="+mn-ea"/>
                <a:cs typeface="+mn-cs"/>
              </a:rPr>
              <a:t>1776).</a:t>
            </a:r>
          </a:p>
        </p:txBody>
      </p:sp>
      <p:pic>
        <p:nvPicPr>
          <p:cNvPr id="3" name="Picture 2" descr="Adam Smi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05000"/>
            <a:ext cx="2514600" cy="3771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050" y="2438400"/>
            <a:ext cx="287020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09600" y="2362200"/>
            <a:ext cx="5638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i="1" kern="0" dirty="0">
                <a:latin typeface="+mn-lt"/>
                <a:ea typeface="+mn-ea"/>
                <a:cs typeface="+mn-cs"/>
              </a:rPr>
              <a:t>Absolute Advantage = </a:t>
            </a:r>
            <a:r>
              <a:rPr lang="en-US" kern="0" dirty="0">
                <a:latin typeface="+mn-lt"/>
                <a:ea typeface="+mn-ea"/>
                <a:cs typeface="+mn-cs"/>
              </a:rPr>
              <a:t>The c</a:t>
            </a:r>
            <a:r>
              <a:rPr lang="en-US" kern="0" dirty="0" err="1">
                <a:latin typeface="+mn-lt"/>
                <a:ea typeface="+mn-ea"/>
                <a:cs typeface="+mn-cs"/>
              </a:rPr>
              <a:t>apability</a:t>
            </a:r>
            <a:r>
              <a:rPr lang="en-US" kern="0" dirty="0">
                <a:latin typeface="+mn-lt"/>
                <a:ea typeface="+mn-ea"/>
                <a:cs typeface="+mn-cs"/>
              </a:rPr>
              <a:t> </a:t>
            </a:r>
            <a:r>
              <a:rPr lang="en-US" kern="0" dirty="0">
                <a:latin typeface="+mn-lt"/>
                <a:ea typeface="+mn-ea"/>
                <a:cs typeface="+mn-cs"/>
              </a:rPr>
              <a:t>of one country to produce more of a product with the same amount of input than another country.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kern="0" dirty="0">
                <a:latin typeface="+mn-lt"/>
                <a:ea typeface="+mn-ea"/>
                <a:cs typeface="+mn-cs"/>
              </a:rPr>
              <a:t>Countries should produce only goods where you are </a:t>
            </a:r>
            <a:r>
              <a:rPr lang="en-US" u="sng" kern="0" dirty="0">
                <a:latin typeface="+mn-lt"/>
                <a:ea typeface="+mn-ea"/>
                <a:cs typeface="+mn-cs"/>
              </a:rPr>
              <a:t>most</a:t>
            </a:r>
            <a:r>
              <a:rPr lang="en-US" kern="0" dirty="0">
                <a:latin typeface="+mn-lt"/>
                <a:ea typeface="+mn-ea"/>
                <a:cs typeface="+mn-cs"/>
              </a:rPr>
              <a:t> efficient,  trade for those where you are not efficient.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  <p:bldP spid="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7C80"/>
          </a:solidFill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latin typeface="Times New Roman" charset="0"/>
              </a:rPr>
              <a:t>The Theory of Absolute Advantage</a:t>
            </a:r>
          </a:p>
        </p:txBody>
      </p:sp>
      <p:sp>
        <p:nvSpPr>
          <p:cNvPr id="22530" name="Text Box 6"/>
          <p:cNvSpPr txBox="1">
            <a:spLocks noChangeArrowheads="1"/>
          </p:cNvSpPr>
          <p:nvPr/>
        </p:nvSpPr>
        <p:spPr bwMode="auto">
          <a:xfrm rot="-5400000">
            <a:off x="-484981" y="3456781"/>
            <a:ext cx="44148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     2.5  5          10        15       20</a:t>
            </a: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1905000" y="1890713"/>
            <a:ext cx="0" cy="36623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1905000" y="5553075"/>
            <a:ext cx="5486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828800" y="5553075"/>
            <a:ext cx="571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0              5              10              15              20</a:t>
            </a:r>
          </a:p>
        </p:txBody>
      </p:sp>
      <p:sp>
        <p:nvSpPr>
          <p:cNvPr id="162823" name="Line 7"/>
          <p:cNvSpPr>
            <a:spLocks noChangeShapeType="1"/>
          </p:cNvSpPr>
          <p:nvPr/>
        </p:nvSpPr>
        <p:spPr bwMode="auto">
          <a:xfrm>
            <a:off x="1905000" y="3895725"/>
            <a:ext cx="12954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824" name="Line 8"/>
          <p:cNvSpPr>
            <a:spLocks noChangeShapeType="1"/>
          </p:cNvSpPr>
          <p:nvPr/>
        </p:nvSpPr>
        <p:spPr bwMode="auto">
          <a:xfrm flipV="1">
            <a:off x="3200400" y="3895725"/>
            <a:ext cx="0" cy="165735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825" name="Line 9"/>
          <p:cNvSpPr>
            <a:spLocks noChangeShapeType="1"/>
          </p:cNvSpPr>
          <p:nvPr/>
        </p:nvSpPr>
        <p:spPr bwMode="auto">
          <a:xfrm>
            <a:off x="1905000" y="5138738"/>
            <a:ext cx="2590800" cy="0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826" name="Line 10"/>
          <p:cNvSpPr>
            <a:spLocks noChangeShapeType="1"/>
          </p:cNvSpPr>
          <p:nvPr/>
        </p:nvSpPr>
        <p:spPr bwMode="auto">
          <a:xfrm flipV="1">
            <a:off x="4495800" y="5138738"/>
            <a:ext cx="0" cy="414337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827" name="Text Box 11"/>
          <p:cNvSpPr txBox="1">
            <a:spLocks noChangeArrowheads="1"/>
          </p:cNvSpPr>
          <p:nvPr/>
        </p:nvSpPr>
        <p:spPr bwMode="auto">
          <a:xfrm>
            <a:off x="3276600" y="3617913"/>
            <a:ext cx="38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A</a:t>
            </a:r>
          </a:p>
        </p:txBody>
      </p:sp>
      <p:sp>
        <p:nvSpPr>
          <p:cNvPr id="162828" name="Text Box 12"/>
          <p:cNvSpPr txBox="1">
            <a:spLocks noChangeArrowheads="1"/>
          </p:cNvSpPr>
          <p:nvPr/>
        </p:nvSpPr>
        <p:spPr bwMode="auto">
          <a:xfrm>
            <a:off x="4419600" y="4794250"/>
            <a:ext cx="38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B</a:t>
            </a:r>
          </a:p>
        </p:txBody>
      </p:sp>
      <p:grpSp>
        <p:nvGrpSpPr>
          <p:cNvPr id="162829" name="Group 13"/>
          <p:cNvGrpSpPr>
            <a:grpSpLocks/>
          </p:cNvGrpSpPr>
          <p:nvPr/>
        </p:nvGrpSpPr>
        <p:grpSpPr bwMode="auto">
          <a:xfrm>
            <a:off x="1828800" y="4476750"/>
            <a:ext cx="5791200" cy="1008063"/>
            <a:chOff x="1152" y="2804"/>
            <a:chExt cx="3648" cy="700"/>
          </a:xfrm>
        </p:grpSpPr>
        <p:sp>
          <p:nvSpPr>
            <p:cNvPr id="22548" name="Line 14"/>
            <p:cNvSpPr>
              <a:spLocks noChangeShapeType="1"/>
            </p:cNvSpPr>
            <p:nvPr/>
          </p:nvSpPr>
          <p:spPr bwMode="auto">
            <a:xfrm>
              <a:off x="1200" y="3072"/>
              <a:ext cx="3312" cy="43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9" name="Text Box 15"/>
            <p:cNvSpPr txBox="1">
              <a:spLocks noChangeArrowheads="1"/>
            </p:cNvSpPr>
            <p:nvPr/>
          </p:nvSpPr>
          <p:spPr bwMode="auto">
            <a:xfrm>
              <a:off x="1152" y="2804"/>
              <a:ext cx="336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accent2"/>
                  </a:solidFill>
                  <a:latin typeface="Comic Sans MS" charset="0"/>
                </a:rPr>
                <a:t>SK</a:t>
              </a:r>
            </a:p>
          </p:txBody>
        </p:sp>
        <p:sp>
          <p:nvSpPr>
            <p:cNvPr id="22550" name="Text Box 16"/>
            <p:cNvSpPr txBox="1">
              <a:spLocks noChangeArrowheads="1"/>
            </p:cNvSpPr>
            <p:nvPr/>
          </p:nvSpPr>
          <p:spPr bwMode="auto">
            <a:xfrm>
              <a:off x="4368" y="3188"/>
              <a:ext cx="432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accent2"/>
                  </a:solidFill>
                  <a:latin typeface="Comic Sans MS" charset="0"/>
                </a:rPr>
                <a:t>SK’</a:t>
              </a:r>
            </a:p>
          </p:txBody>
        </p:sp>
      </p:grpSp>
      <p:grpSp>
        <p:nvGrpSpPr>
          <p:cNvPr id="162833" name="Group 17"/>
          <p:cNvGrpSpPr>
            <a:grpSpLocks/>
          </p:cNvGrpSpPr>
          <p:nvPr/>
        </p:nvGrpSpPr>
        <p:grpSpPr bwMode="auto">
          <a:xfrm>
            <a:off x="1905000" y="1752600"/>
            <a:ext cx="3124200" cy="3862388"/>
            <a:chOff x="1200" y="912"/>
            <a:chExt cx="1968" cy="2682"/>
          </a:xfrm>
        </p:grpSpPr>
        <p:sp>
          <p:nvSpPr>
            <p:cNvPr id="22545" name="Line 18"/>
            <p:cNvSpPr>
              <a:spLocks noChangeShapeType="1"/>
            </p:cNvSpPr>
            <p:nvPr/>
          </p:nvSpPr>
          <p:spPr bwMode="auto">
            <a:xfrm>
              <a:off x="1200" y="1152"/>
              <a:ext cx="1584" cy="240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6" name="Text Box 19"/>
            <p:cNvSpPr txBox="1">
              <a:spLocks noChangeArrowheads="1"/>
            </p:cNvSpPr>
            <p:nvPr/>
          </p:nvSpPr>
          <p:spPr bwMode="auto">
            <a:xfrm>
              <a:off x="1200" y="912"/>
              <a:ext cx="432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accent2"/>
                  </a:solidFill>
                  <a:latin typeface="Comic Sans MS" charset="0"/>
                </a:rPr>
                <a:t>G</a:t>
              </a:r>
            </a:p>
          </p:txBody>
        </p:sp>
        <p:sp>
          <p:nvSpPr>
            <p:cNvPr id="22547" name="Text Box 20"/>
            <p:cNvSpPr txBox="1">
              <a:spLocks noChangeArrowheads="1"/>
            </p:cNvSpPr>
            <p:nvPr/>
          </p:nvSpPr>
          <p:spPr bwMode="auto">
            <a:xfrm>
              <a:off x="2832" y="3312"/>
              <a:ext cx="33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accent2"/>
                  </a:solidFill>
                  <a:latin typeface="Comic Sans MS" charset="0"/>
                </a:rPr>
                <a:t>G’</a:t>
              </a:r>
            </a:p>
          </p:txBody>
        </p:sp>
      </p:grpSp>
      <p:sp>
        <p:nvSpPr>
          <p:cNvPr id="22542" name="Text Box 21"/>
          <p:cNvSpPr txBox="1">
            <a:spLocks noChangeArrowheads="1"/>
          </p:cNvSpPr>
          <p:nvPr/>
        </p:nvSpPr>
        <p:spPr bwMode="auto">
          <a:xfrm>
            <a:off x="4114800" y="5830888"/>
            <a:ext cx="16764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>
                <a:solidFill>
                  <a:schemeClr val="accent2"/>
                </a:solidFill>
                <a:latin typeface="Comic Sans MS" charset="0"/>
              </a:rPr>
              <a:t>Rice</a:t>
            </a:r>
          </a:p>
        </p:txBody>
      </p:sp>
      <p:sp>
        <p:nvSpPr>
          <p:cNvPr id="22543" name="Text Box 22"/>
          <p:cNvSpPr txBox="1">
            <a:spLocks noChangeArrowheads="1"/>
          </p:cNvSpPr>
          <p:nvPr/>
        </p:nvSpPr>
        <p:spPr bwMode="auto">
          <a:xfrm rot="-5400000">
            <a:off x="623094" y="3567906"/>
            <a:ext cx="11620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>
                <a:solidFill>
                  <a:schemeClr val="accent2"/>
                </a:solidFill>
                <a:latin typeface="Comic Sans MS" charset="0"/>
              </a:rPr>
              <a:t>Cola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05400" y="2057400"/>
            <a:ext cx="2667000" cy="83026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G = Ghana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SK = South Korea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-106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3" grpId="0" animBg="1"/>
      <p:bldP spid="162824" grpId="0" animBg="1"/>
      <p:bldP spid="162825" grpId="0" animBg="1"/>
      <p:bldP spid="162826" grpId="0" animBg="1"/>
      <p:bldP spid="162827" grpId="0" autoUpdateAnimBg="0"/>
      <p:bldP spid="16282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  <a:solidFill>
            <a:srgbClr val="FF7C80"/>
          </a:solidFill>
        </p:spPr>
        <p:txBody>
          <a:bodyPr/>
          <a:lstStyle/>
          <a:p>
            <a:pPr eaLnBrk="1" hangingPunct="1"/>
            <a:r>
              <a:rPr lang="en-US" sz="3600">
                <a:latin typeface="Times New Roman" charset="0"/>
              </a:rPr>
              <a:t>The Theory of Absolute Advantage </a:t>
            </a:r>
            <a:br>
              <a:rPr lang="en-US" sz="3600">
                <a:latin typeface="Times New Roman" charset="0"/>
              </a:rPr>
            </a:br>
            <a:r>
              <a:rPr lang="en-US" sz="3600">
                <a:latin typeface="Times New Roman" charset="0"/>
              </a:rPr>
              <a:t>and the Gains from Trade</a:t>
            </a:r>
            <a:endParaRPr lang="en-US">
              <a:latin typeface="Times New Roman" charset="0"/>
            </a:endParaRPr>
          </a:p>
        </p:txBody>
      </p:sp>
      <p:pic>
        <p:nvPicPr>
          <p:cNvPr id="23554" name="Picture 6" descr="hiL81349_tb05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76400"/>
            <a:ext cx="4418013" cy="46339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0" y="5943600"/>
            <a:ext cx="2133600" cy="381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514600" y="5683250"/>
            <a:ext cx="609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 flipV="1">
            <a:off x="4495800" y="1981200"/>
            <a:ext cx="0" cy="40386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146" name="Group 5"/>
          <p:cNvGrpSpPr>
            <a:grpSpLocks/>
          </p:cNvGrpSpPr>
          <p:nvPr/>
        </p:nvGrpSpPr>
        <p:grpSpPr bwMode="auto">
          <a:xfrm>
            <a:off x="1219200" y="1844675"/>
            <a:ext cx="2971800" cy="4022725"/>
            <a:chOff x="3810000" y="609600"/>
            <a:chExt cx="4572000" cy="5547360"/>
          </a:xfrm>
        </p:grpSpPr>
        <p:pic>
          <p:nvPicPr>
            <p:cNvPr id="6163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609600"/>
              <a:ext cx="4572000" cy="45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4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2743200"/>
              <a:ext cx="4572000" cy="3413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47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359251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688" y="4267200"/>
            <a:ext cx="260191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267200"/>
            <a:ext cx="19462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762000"/>
            <a:ext cx="1447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0"/>
            <a:ext cx="1371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eft-Right Arrow 15"/>
          <p:cNvSpPr/>
          <p:nvPr/>
        </p:nvSpPr>
        <p:spPr>
          <a:xfrm>
            <a:off x="3810000" y="990600"/>
            <a:ext cx="1447800" cy="381000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2743200" y="1676400"/>
            <a:ext cx="4203700" cy="4267200"/>
            <a:chOff x="2743200" y="1676400"/>
            <a:chExt cx="4203031" cy="4267200"/>
          </a:xfrm>
        </p:grpSpPr>
        <p:grpSp>
          <p:nvGrpSpPr>
            <p:cNvPr id="6154" name="Group 23"/>
            <p:cNvGrpSpPr>
              <a:grpSpLocks/>
            </p:cNvGrpSpPr>
            <p:nvPr/>
          </p:nvGrpSpPr>
          <p:grpSpPr bwMode="auto">
            <a:xfrm>
              <a:off x="2743200" y="1676400"/>
              <a:ext cx="4203031" cy="4191000"/>
              <a:chOff x="2743200" y="1676400"/>
              <a:chExt cx="4203031" cy="4191000"/>
            </a:xfrm>
          </p:grpSpPr>
          <p:pic>
            <p:nvPicPr>
              <p:cNvPr id="6156" name="Picture 1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2000" y="3611880"/>
                <a:ext cx="2374231" cy="2255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57" name="Picture 17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3200" y="3581400"/>
                <a:ext cx="1524000" cy="228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8" name="Group 22"/>
              <p:cNvGrpSpPr>
                <a:grpSpLocks/>
              </p:cNvGrpSpPr>
              <p:nvPr/>
            </p:nvGrpSpPr>
            <p:grpSpPr bwMode="auto">
              <a:xfrm>
                <a:off x="3200400" y="1676400"/>
                <a:ext cx="2971800" cy="2057400"/>
                <a:chOff x="3200400" y="1676400"/>
                <a:chExt cx="2971800" cy="2057400"/>
              </a:xfrm>
            </p:grpSpPr>
            <p:sp>
              <p:nvSpPr>
                <p:cNvPr id="19" name="Cloud Callout 18"/>
                <p:cNvSpPr/>
                <p:nvPr/>
              </p:nvSpPr>
              <p:spPr>
                <a:xfrm>
                  <a:off x="3200327" y="1676400"/>
                  <a:ext cx="2971327" cy="1143000"/>
                </a:xfrm>
                <a:prstGeom prst="cloudCallout">
                  <a:avLst>
                    <a:gd name="adj1" fmla="val -31778"/>
                    <a:gd name="adj2" fmla="val 131614"/>
                  </a:avLst>
                </a:prstGeom>
                <a:solidFill>
                  <a:schemeClr val="bg1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Is this the best for me? </a:t>
                  </a:r>
                  <a:endParaRPr 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>
                  <a:off x="4343145" y="2971800"/>
                  <a:ext cx="152376" cy="1524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>
                  <a:off x="4724084" y="3352800"/>
                  <a:ext cx="152376" cy="1524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2" name="Oval 21"/>
                <p:cNvSpPr/>
                <p:nvPr/>
              </p:nvSpPr>
              <p:spPr>
                <a:xfrm flipH="1" flipV="1">
                  <a:off x="5028836" y="3657600"/>
                  <a:ext cx="76188" cy="762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  <p:cxnSp>
          <p:nvCxnSpPr>
            <p:cNvPr id="26" name="Straight Connector 25"/>
            <p:cNvCxnSpPr/>
            <p:nvPr/>
          </p:nvCxnSpPr>
          <p:spPr>
            <a:xfrm flipV="1">
              <a:off x="4495521" y="3200400"/>
              <a:ext cx="0" cy="274320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7C80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Absolute Advantage’s Flaw</a:t>
            </a:r>
          </a:p>
        </p:txBody>
      </p:sp>
      <p:pic>
        <p:nvPicPr>
          <p:cNvPr id="2457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2463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7"/>
          <p:cNvSpPr/>
          <p:nvPr/>
        </p:nvSpPr>
        <p:spPr>
          <a:xfrm>
            <a:off x="3657600" y="2209800"/>
            <a:ext cx="4419600" cy="1905000"/>
          </a:xfrm>
          <a:prstGeom prst="wedgeEllipseCallout">
            <a:avLst>
              <a:gd name="adj1" fmla="val -59774"/>
              <a:gd name="adj2" fmla="val 5109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8C0435"/>
                </a:solidFill>
              </a:rPr>
              <a:t>What happens to trade if one country has an absolute advantage in both products?</a:t>
            </a:r>
            <a:endParaRPr lang="en-US" dirty="0">
              <a:solidFill>
                <a:srgbClr val="8C0435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 sz="3600" b="1">
                <a:latin typeface="Times New Roman" charset="0"/>
              </a:rPr>
              <a:t>Theory of </a:t>
            </a:r>
            <a:r>
              <a:rPr lang="en-US" sz="3600" b="1" i="1">
                <a:latin typeface="Times New Roman" charset="0"/>
              </a:rPr>
              <a:t>Comparative</a:t>
            </a:r>
            <a:r>
              <a:rPr lang="en-US" sz="3600" b="1">
                <a:latin typeface="Times New Roman" charset="0"/>
              </a:rPr>
              <a:t> Advantage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2971800"/>
            <a:ext cx="4267200" cy="3200400"/>
          </a:xfrm>
        </p:spPr>
        <p:txBody>
          <a:bodyPr/>
          <a:lstStyle/>
          <a:p>
            <a:pPr marL="0" indent="0" eaLnBrk="1" hangingPunct="1">
              <a:buFont typeface="Wingdings" charset="0"/>
              <a:buNone/>
            </a:pPr>
            <a:r>
              <a:rPr lang="en-US" sz="2800">
                <a:latin typeface="Times New Roman" charset="0"/>
              </a:rPr>
              <a:t>David Ricardo: </a:t>
            </a:r>
            <a:r>
              <a:rPr lang="en-US" sz="2800" i="1">
                <a:latin typeface="Times New Roman" charset="0"/>
              </a:rPr>
              <a:t>Principles of Political Economy (</a:t>
            </a:r>
            <a:r>
              <a:rPr lang="en-US" sz="2800">
                <a:latin typeface="Times New Roman" charset="0"/>
              </a:rPr>
              <a:t>1817).</a:t>
            </a:r>
          </a:p>
        </p:txBody>
      </p:sp>
      <p:pic>
        <p:nvPicPr>
          <p:cNvPr id="2560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819400"/>
            <a:ext cx="1676400" cy="19288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The Theory of Comparative Advantage</a:t>
            </a:r>
          </a:p>
        </p:txBody>
      </p:sp>
      <p:sp>
        <p:nvSpPr>
          <p:cNvPr id="26626" name="Text Box 6"/>
          <p:cNvSpPr txBox="1">
            <a:spLocks noChangeArrowheads="1"/>
          </p:cNvSpPr>
          <p:nvPr/>
        </p:nvSpPr>
        <p:spPr bwMode="auto">
          <a:xfrm rot="-5400000">
            <a:off x="-1379537" y="2884487"/>
            <a:ext cx="571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            5       10          15          20</a:t>
            </a:r>
          </a:p>
        </p:txBody>
      </p:sp>
      <p:grpSp>
        <p:nvGrpSpPr>
          <p:cNvPr id="26627" name="Group 29"/>
          <p:cNvGrpSpPr>
            <a:grpSpLocks/>
          </p:cNvGrpSpPr>
          <p:nvPr/>
        </p:nvGrpSpPr>
        <p:grpSpPr bwMode="auto">
          <a:xfrm>
            <a:off x="914400" y="1828800"/>
            <a:ext cx="7162800" cy="4581525"/>
            <a:chOff x="576" y="864"/>
            <a:chExt cx="4512" cy="3177"/>
          </a:xfrm>
        </p:grpSpPr>
        <p:grpSp>
          <p:nvGrpSpPr>
            <p:cNvPr id="26633" name="Group 18"/>
            <p:cNvGrpSpPr>
              <a:grpSpLocks/>
            </p:cNvGrpSpPr>
            <p:nvPr/>
          </p:nvGrpSpPr>
          <p:grpSpPr bwMode="auto">
            <a:xfrm>
              <a:off x="1056" y="864"/>
              <a:ext cx="2832" cy="2723"/>
              <a:chOff x="1056" y="864"/>
              <a:chExt cx="2832" cy="2723"/>
            </a:xfrm>
          </p:grpSpPr>
          <p:sp>
            <p:nvSpPr>
              <p:cNvPr id="26654" name="Line 19"/>
              <p:cNvSpPr>
                <a:spLocks noChangeShapeType="1"/>
              </p:cNvSpPr>
              <p:nvPr/>
            </p:nvSpPr>
            <p:spPr bwMode="auto">
              <a:xfrm>
                <a:off x="1056" y="1008"/>
                <a:ext cx="2496" cy="2496"/>
              </a:xfrm>
              <a:prstGeom prst="line">
                <a:avLst/>
              </a:prstGeom>
              <a:noFill/>
              <a:ln w="38100">
                <a:solidFill>
                  <a:srgbClr val="66FF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5" name="Text Box 20"/>
              <p:cNvSpPr txBox="1">
                <a:spLocks noChangeArrowheads="1"/>
              </p:cNvSpPr>
              <p:nvPr/>
            </p:nvSpPr>
            <p:spPr bwMode="auto">
              <a:xfrm>
                <a:off x="1104" y="864"/>
                <a:ext cx="240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G</a:t>
                </a:r>
              </a:p>
            </p:txBody>
          </p:sp>
          <p:sp>
            <p:nvSpPr>
              <p:cNvPr id="26656" name="Text Box 21"/>
              <p:cNvSpPr txBox="1">
                <a:spLocks noChangeArrowheads="1"/>
              </p:cNvSpPr>
              <p:nvPr/>
            </p:nvSpPr>
            <p:spPr bwMode="auto">
              <a:xfrm>
                <a:off x="3504" y="3312"/>
                <a:ext cx="384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G’</a:t>
                </a:r>
              </a:p>
            </p:txBody>
          </p:sp>
        </p:grpSp>
        <p:grpSp>
          <p:nvGrpSpPr>
            <p:cNvPr id="26634" name="Group 28"/>
            <p:cNvGrpSpPr>
              <a:grpSpLocks/>
            </p:cNvGrpSpPr>
            <p:nvPr/>
          </p:nvGrpSpPr>
          <p:grpSpPr bwMode="auto">
            <a:xfrm>
              <a:off x="576" y="1008"/>
              <a:ext cx="4512" cy="3033"/>
              <a:chOff x="576" y="1008"/>
              <a:chExt cx="4512" cy="3033"/>
            </a:xfrm>
          </p:grpSpPr>
          <p:sp>
            <p:nvSpPr>
              <p:cNvPr id="26635" name="Line 3"/>
              <p:cNvSpPr>
                <a:spLocks noChangeShapeType="1"/>
              </p:cNvSpPr>
              <p:nvPr/>
            </p:nvSpPr>
            <p:spPr bwMode="auto">
              <a:xfrm>
                <a:off x="1056" y="1008"/>
                <a:ext cx="0" cy="24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36" name="Line 4"/>
              <p:cNvSpPr>
                <a:spLocks noChangeShapeType="1"/>
              </p:cNvSpPr>
              <p:nvPr/>
            </p:nvSpPr>
            <p:spPr bwMode="auto">
              <a:xfrm>
                <a:off x="1056" y="3504"/>
                <a:ext cx="350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37" name="Text Box 5"/>
              <p:cNvSpPr txBox="1">
                <a:spLocks noChangeArrowheads="1"/>
              </p:cNvSpPr>
              <p:nvPr/>
            </p:nvSpPr>
            <p:spPr bwMode="auto">
              <a:xfrm>
                <a:off x="1056" y="3504"/>
                <a:ext cx="3600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accent2"/>
                    </a:solidFill>
                    <a:latin typeface="Comic Sans MS" charset="0"/>
                  </a:rPr>
                  <a:t>0              5              10              15              20</a:t>
                </a:r>
              </a:p>
            </p:txBody>
          </p:sp>
          <p:sp>
            <p:nvSpPr>
              <p:cNvPr id="26638" name="Text Box 7"/>
              <p:cNvSpPr txBox="1">
                <a:spLocks noChangeArrowheads="1"/>
              </p:cNvSpPr>
              <p:nvPr/>
            </p:nvSpPr>
            <p:spPr bwMode="auto">
              <a:xfrm rot="-5400000">
                <a:off x="307" y="1853"/>
                <a:ext cx="807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200">
                    <a:solidFill>
                      <a:schemeClr val="accent2"/>
                    </a:solidFill>
                    <a:latin typeface="Comic Sans MS" charset="0"/>
                  </a:rPr>
                  <a:t>Cocoa</a:t>
                </a:r>
              </a:p>
            </p:txBody>
          </p:sp>
          <p:sp>
            <p:nvSpPr>
              <p:cNvPr id="26639" name="Text Box 8"/>
              <p:cNvSpPr txBox="1">
                <a:spLocks noChangeArrowheads="1"/>
              </p:cNvSpPr>
              <p:nvPr/>
            </p:nvSpPr>
            <p:spPr bwMode="auto">
              <a:xfrm>
                <a:off x="2592" y="3744"/>
                <a:ext cx="1056" cy="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200">
                    <a:solidFill>
                      <a:schemeClr val="accent2"/>
                    </a:solidFill>
                    <a:latin typeface="Comic Sans MS" charset="0"/>
                  </a:rPr>
                  <a:t>Rice</a:t>
                </a:r>
              </a:p>
            </p:txBody>
          </p:sp>
          <p:sp>
            <p:nvSpPr>
              <p:cNvPr id="26640" name="Text Box 9"/>
              <p:cNvSpPr txBox="1">
                <a:spLocks noChangeArrowheads="1"/>
              </p:cNvSpPr>
              <p:nvPr/>
            </p:nvSpPr>
            <p:spPr bwMode="auto">
              <a:xfrm>
                <a:off x="3936" y="2640"/>
                <a:ext cx="1152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i="1">
                    <a:solidFill>
                      <a:schemeClr val="bg1"/>
                    </a:solidFill>
                  </a:rPr>
                  <a:t>Figure 4.2</a:t>
                </a:r>
              </a:p>
            </p:txBody>
          </p:sp>
          <p:sp>
            <p:nvSpPr>
              <p:cNvPr id="165898" name="Line 10"/>
              <p:cNvSpPr>
                <a:spLocks noChangeShapeType="1"/>
              </p:cNvSpPr>
              <p:nvPr/>
            </p:nvSpPr>
            <p:spPr bwMode="auto">
              <a:xfrm>
                <a:off x="1056" y="2448"/>
                <a:ext cx="1392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Times New Roman" pitchFamily="-106" charset="0"/>
                  <a:ea typeface="+mn-ea"/>
                  <a:cs typeface="+mn-cs"/>
                </a:endParaRPr>
              </a:p>
            </p:txBody>
          </p:sp>
          <p:sp>
            <p:nvSpPr>
              <p:cNvPr id="165899" name="Line 11"/>
              <p:cNvSpPr>
                <a:spLocks noChangeShapeType="1"/>
              </p:cNvSpPr>
              <p:nvPr/>
            </p:nvSpPr>
            <p:spPr bwMode="auto">
              <a:xfrm>
                <a:off x="2448" y="2448"/>
                <a:ext cx="0" cy="1056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Times New Roman" pitchFamily="-106" charset="0"/>
                  <a:ea typeface="+mn-ea"/>
                  <a:cs typeface="+mn-cs"/>
                </a:endParaRPr>
              </a:p>
            </p:txBody>
          </p:sp>
          <p:sp>
            <p:nvSpPr>
              <p:cNvPr id="26643" name="Text Box 12"/>
              <p:cNvSpPr txBox="1">
                <a:spLocks noChangeArrowheads="1"/>
              </p:cNvSpPr>
              <p:nvPr/>
            </p:nvSpPr>
            <p:spPr bwMode="auto">
              <a:xfrm>
                <a:off x="1488" y="3504"/>
                <a:ext cx="384" cy="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endParaRPr lang="en-US" sz="1600">
                  <a:solidFill>
                    <a:schemeClr val="accent2"/>
                  </a:solidFill>
                  <a:latin typeface="Comic Sans MS" charset="0"/>
                </a:endParaRPr>
              </a:p>
            </p:txBody>
          </p:sp>
          <p:sp>
            <p:nvSpPr>
              <p:cNvPr id="26644" name="Text Box 13"/>
              <p:cNvSpPr txBox="1">
                <a:spLocks noChangeArrowheads="1"/>
              </p:cNvSpPr>
              <p:nvPr/>
            </p:nvSpPr>
            <p:spPr bwMode="auto">
              <a:xfrm>
                <a:off x="2256" y="3504"/>
                <a:ext cx="384" cy="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>
                    <a:solidFill>
                      <a:schemeClr val="accent2"/>
                    </a:solidFill>
                    <a:latin typeface="Comic Sans MS" charset="0"/>
                  </a:rPr>
                  <a:t>7.5</a:t>
                </a:r>
              </a:p>
            </p:txBody>
          </p:sp>
          <p:sp>
            <p:nvSpPr>
              <p:cNvPr id="26645" name="Text Box 14"/>
              <p:cNvSpPr txBox="1">
                <a:spLocks noChangeArrowheads="1"/>
              </p:cNvSpPr>
              <p:nvPr/>
            </p:nvSpPr>
            <p:spPr bwMode="auto">
              <a:xfrm>
                <a:off x="768" y="3168"/>
                <a:ext cx="38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>
                    <a:solidFill>
                      <a:schemeClr val="accent2"/>
                    </a:solidFill>
                    <a:latin typeface="Comic Sans MS" charset="0"/>
                  </a:rPr>
                  <a:t>2.5</a:t>
                </a:r>
              </a:p>
            </p:txBody>
          </p:sp>
          <p:sp>
            <p:nvSpPr>
              <p:cNvPr id="26646" name="Line 15"/>
              <p:cNvSpPr>
                <a:spLocks noChangeShapeType="1"/>
              </p:cNvSpPr>
              <p:nvPr/>
            </p:nvSpPr>
            <p:spPr bwMode="auto">
              <a:xfrm>
                <a:off x="1056" y="3264"/>
                <a:ext cx="816" cy="0"/>
              </a:xfrm>
              <a:prstGeom prst="line">
                <a:avLst/>
              </a:prstGeom>
              <a:noFill/>
              <a:ln w="38100">
                <a:solidFill>
                  <a:srgbClr val="8C0435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47" name="Line 16"/>
              <p:cNvSpPr>
                <a:spLocks noChangeShapeType="1"/>
              </p:cNvSpPr>
              <p:nvPr/>
            </p:nvSpPr>
            <p:spPr bwMode="auto">
              <a:xfrm>
                <a:off x="1920" y="3312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8C0435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48" name="Text Box 17"/>
              <p:cNvSpPr txBox="1">
                <a:spLocks noChangeArrowheads="1"/>
              </p:cNvSpPr>
              <p:nvPr/>
            </p:nvSpPr>
            <p:spPr bwMode="auto">
              <a:xfrm>
                <a:off x="2496" y="2256"/>
                <a:ext cx="240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A</a:t>
                </a:r>
              </a:p>
            </p:txBody>
          </p:sp>
          <p:sp>
            <p:nvSpPr>
              <p:cNvPr id="26649" name="Text Box 22"/>
              <p:cNvSpPr txBox="1">
                <a:spLocks noChangeArrowheads="1"/>
              </p:cNvSpPr>
              <p:nvPr/>
            </p:nvSpPr>
            <p:spPr bwMode="auto">
              <a:xfrm>
                <a:off x="1872" y="3072"/>
                <a:ext cx="288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B</a:t>
                </a:r>
              </a:p>
            </p:txBody>
          </p:sp>
          <p:grpSp>
            <p:nvGrpSpPr>
              <p:cNvPr id="26650" name="Group 23"/>
              <p:cNvGrpSpPr>
                <a:grpSpLocks/>
              </p:cNvGrpSpPr>
              <p:nvPr/>
            </p:nvGrpSpPr>
            <p:grpSpPr bwMode="auto">
              <a:xfrm>
                <a:off x="1056" y="2832"/>
                <a:ext cx="1920" cy="755"/>
                <a:chOff x="1056" y="2832"/>
                <a:chExt cx="1920" cy="755"/>
              </a:xfrm>
            </p:grpSpPr>
            <p:sp>
              <p:nvSpPr>
                <p:cNvPr id="26651" name="Line 24"/>
                <p:cNvSpPr>
                  <a:spLocks noChangeShapeType="1"/>
                </p:cNvSpPr>
                <p:nvPr/>
              </p:nvSpPr>
              <p:spPr bwMode="auto">
                <a:xfrm>
                  <a:off x="1056" y="3024"/>
                  <a:ext cx="1680" cy="480"/>
                </a:xfrm>
                <a:prstGeom prst="line">
                  <a:avLst/>
                </a:prstGeom>
                <a:noFill/>
                <a:ln w="38100">
                  <a:solidFill>
                    <a:srgbClr val="FF66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5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056" y="2832"/>
                  <a:ext cx="240" cy="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solidFill>
                        <a:schemeClr val="bg1"/>
                      </a:solidFill>
                      <a:latin typeface="Comic Sans MS" charset="0"/>
                    </a:rPr>
                    <a:t>K</a:t>
                  </a:r>
                </a:p>
              </p:txBody>
            </p:sp>
            <p:sp>
              <p:nvSpPr>
                <p:cNvPr id="2665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688" y="3312"/>
                  <a:ext cx="288" cy="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solidFill>
                        <a:schemeClr val="bg1"/>
                      </a:solidFill>
                      <a:latin typeface="Comic Sans MS" charset="0"/>
                    </a:rPr>
                    <a:t>K’</a:t>
                  </a:r>
                </a:p>
              </p:txBody>
            </p:sp>
          </p:grpSp>
        </p:grpSp>
      </p:grpSp>
      <p:sp>
        <p:nvSpPr>
          <p:cNvPr id="26628" name="Text Box 19"/>
          <p:cNvSpPr txBox="1">
            <a:spLocks noChangeArrowheads="1"/>
          </p:cNvSpPr>
          <p:nvPr/>
        </p:nvSpPr>
        <p:spPr bwMode="auto">
          <a:xfrm>
            <a:off x="1905000" y="1752600"/>
            <a:ext cx="685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G</a:t>
            </a:r>
          </a:p>
        </p:txBody>
      </p:sp>
      <p:sp>
        <p:nvSpPr>
          <p:cNvPr id="26629" name="Text Box 20"/>
          <p:cNvSpPr txBox="1">
            <a:spLocks noChangeArrowheads="1"/>
          </p:cNvSpPr>
          <p:nvPr/>
        </p:nvSpPr>
        <p:spPr bwMode="auto">
          <a:xfrm>
            <a:off x="5562600" y="5257800"/>
            <a:ext cx="533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G’</a:t>
            </a:r>
          </a:p>
        </p:txBody>
      </p:sp>
      <p:sp>
        <p:nvSpPr>
          <p:cNvPr id="26630" name="Text Box 15"/>
          <p:cNvSpPr txBox="1">
            <a:spLocks noChangeArrowheads="1"/>
          </p:cNvSpPr>
          <p:nvPr/>
        </p:nvSpPr>
        <p:spPr bwMode="auto">
          <a:xfrm>
            <a:off x="1676400" y="4552950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SK</a:t>
            </a:r>
          </a:p>
        </p:txBody>
      </p:sp>
      <p:sp>
        <p:nvSpPr>
          <p:cNvPr id="26631" name="Text Box 16"/>
          <p:cNvSpPr txBox="1">
            <a:spLocks noChangeArrowheads="1"/>
          </p:cNvSpPr>
          <p:nvPr/>
        </p:nvSpPr>
        <p:spPr bwMode="auto">
          <a:xfrm>
            <a:off x="4114800" y="5257800"/>
            <a:ext cx="68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SK’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05400" y="2057400"/>
            <a:ext cx="2667000" cy="83026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G = Ghana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SK = South Korea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-106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838200"/>
          </a:xfrm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Comparative Advantage and the Gains from Trade</a:t>
            </a:r>
          </a:p>
        </p:txBody>
      </p:sp>
      <p:pic>
        <p:nvPicPr>
          <p:cNvPr id="27650" name="Picture 6" descr="hiL81349_tb05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57300"/>
            <a:ext cx="4876800" cy="5083175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The Theory of Comparative Advantage</a:t>
            </a:r>
          </a:p>
        </p:txBody>
      </p:sp>
      <p:sp>
        <p:nvSpPr>
          <p:cNvPr id="28674" name="Text Box 6"/>
          <p:cNvSpPr txBox="1">
            <a:spLocks noChangeArrowheads="1"/>
          </p:cNvSpPr>
          <p:nvPr/>
        </p:nvSpPr>
        <p:spPr bwMode="auto">
          <a:xfrm rot="-5400000">
            <a:off x="-1379537" y="2884487"/>
            <a:ext cx="571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            5       10          15          20</a:t>
            </a:r>
          </a:p>
        </p:txBody>
      </p:sp>
      <p:grpSp>
        <p:nvGrpSpPr>
          <p:cNvPr id="28675" name="Group 29"/>
          <p:cNvGrpSpPr>
            <a:grpSpLocks/>
          </p:cNvGrpSpPr>
          <p:nvPr/>
        </p:nvGrpSpPr>
        <p:grpSpPr bwMode="auto">
          <a:xfrm>
            <a:off x="914400" y="1828800"/>
            <a:ext cx="7162800" cy="4581525"/>
            <a:chOff x="576" y="864"/>
            <a:chExt cx="4512" cy="3177"/>
          </a:xfrm>
        </p:grpSpPr>
        <p:grpSp>
          <p:nvGrpSpPr>
            <p:cNvPr id="28681" name="Group 18"/>
            <p:cNvGrpSpPr>
              <a:grpSpLocks/>
            </p:cNvGrpSpPr>
            <p:nvPr/>
          </p:nvGrpSpPr>
          <p:grpSpPr bwMode="auto">
            <a:xfrm>
              <a:off x="1056" y="864"/>
              <a:ext cx="2832" cy="2723"/>
              <a:chOff x="1056" y="864"/>
              <a:chExt cx="2832" cy="2723"/>
            </a:xfrm>
          </p:grpSpPr>
          <p:sp>
            <p:nvSpPr>
              <p:cNvPr id="28701" name="Line 19"/>
              <p:cNvSpPr>
                <a:spLocks noChangeShapeType="1"/>
              </p:cNvSpPr>
              <p:nvPr/>
            </p:nvSpPr>
            <p:spPr bwMode="auto">
              <a:xfrm>
                <a:off x="1056" y="1008"/>
                <a:ext cx="2496" cy="2496"/>
              </a:xfrm>
              <a:prstGeom prst="line">
                <a:avLst/>
              </a:prstGeom>
              <a:noFill/>
              <a:ln w="38100">
                <a:solidFill>
                  <a:srgbClr val="66FF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2" name="Text Box 20"/>
              <p:cNvSpPr txBox="1">
                <a:spLocks noChangeArrowheads="1"/>
              </p:cNvSpPr>
              <p:nvPr/>
            </p:nvSpPr>
            <p:spPr bwMode="auto">
              <a:xfrm>
                <a:off x="1104" y="864"/>
                <a:ext cx="240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G</a:t>
                </a:r>
              </a:p>
            </p:txBody>
          </p:sp>
          <p:sp>
            <p:nvSpPr>
              <p:cNvPr id="28703" name="Text Box 21"/>
              <p:cNvSpPr txBox="1">
                <a:spLocks noChangeArrowheads="1"/>
              </p:cNvSpPr>
              <p:nvPr/>
            </p:nvSpPr>
            <p:spPr bwMode="auto">
              <a:xfrm>
                <a:off x="3504" y="3312"/>
                <a:ext cx="384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G’</a:t>
                </a:r>
              </a:p>
            </p:txBody>
          </p:sp>
        </p:grpSp>
        <p:grpSp>
          <p:nvGrpSpPr>
            <p:cNvPr id="28682" name="Group 28"/>
            <p:cNvGrpSpPr>
              <a:grpSpLocks/>
            </p:cNvGrpSpPr>
            <p:nvPr/>
          </p:nvGrpSpPr>
          <p:grpSpPr bwMode="auto">
            <a:xfrm>
              <a:off x="576" y="1008"/>
              <a:ext cx="4512" cy="3033"/>
              <a:chOff x="576" y="1008"/>
              <a:chExt cx="4512" cy="3033"/>
            </a:xfrm>
          </p:grpSpPr>
          <p:sp>
            <p:nvSpPr>
              <p:cNvPr id="28683" name="Line 3"/>
              <p:cNvSpPr>
                <a:spLocks noChangeShapeType="1"/>
              </p:cNvSpPr>
              <p:nvPr/>
            </p:nvSpPr>
            <p:spPr bwMode="auto">
              <a:xfrm>
                <a:off x="1056" y="1008"/>
                <a:ext cx="0" cy="24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684" name="Line 4"/>
              <p:cNvSpPr>
                <a:spLocks noChangeShapeType="1"/>
              </p:cNvSpPr>
              <p:nvPr/>
            </p:nvSpPr>
            <p:spPr bwMode="auto">
              <a:xfrm>
                <a:off x="1056" y="3504"/>
                <a:ext cx="350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685" name="Text Box 5"/>
              <p:cNvSpPr txBox="1">
                <a:spLocks noChangeArrowheads="1"/>
              </p:cNvSpPr>
              <p:nvPr/>
            </p:nvSpPr>
            <p:spPr bwMode="auto">
              <a:xfrm>
                <a:off x="1056" y="3504"/>
                <a:ext cx="3600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accent2"/>
                    </a:solidFill>
                    <a:latin typeface="Comic Sans MS" charset="0"/>
                  </a:rPr>
                  <a:t>0              5              10              15              20</a:t>
                </a:r>
              </a:p>
            </p:txBody>
          </p:sp>
          <p:sp>
            <p:nvSpPr>
              <p:cNvPr id="28686" name="Text Box 7"/>
              <p:cNvSpPr txBox="1">
                <a:spLocks noChangeArrowheads="1"/>
              </p:cNvSpPr>
              <p:nvPr/>
            </p:nvSpPr>
            <p:spPr bwMode="auto">
              <a:xfrm rot="-5400000">
                <a:off x="307" y="1853"/>
                <a:ext cx="807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200">
                    <a:solidFill>
                      <a:schemeClr val="accent2"/>
                    </a:solidFill>
                    <a:latin typeface="Comic Sans MS" charset="0"/>
                  </a:rPr>
                  <a:t>Cocoa</a:t>
                </a:r>
              </a:p>
            </p:txBody>
          </p:sp>
          <p:sp>
            <p:nvSpPr>
              <p:cNvPr id="28687" name="Text Box 8"/>
              <p:cNvSpPr txBox="1">
                <a:spLocks noChangeArrowheads="1"/>
              </p:cNvSpPr>
              <p:nvPr/>
            </p:nvSpPr>
            <p:spPr bwMode="auto">
              <a:xfrm>
                <a:off x="2592" y="3744"/>
                <a:ext cx="1056" cy="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200">
                    <a:solidFill>
                      <a:schemeClr val="accent2"/>
                    </a:solidFill>
                    <a:latin typeface="Comic Sans MS" charset="0"/>
                  </a:rPr>
                  <a:t>Rice</a:t>
                </a:r>
              </a:p>
            </p:txBody>
          </p:sp>
          <p:sp>
            <p:nvSpPr>
              <p:cNvPr id="28688" name="Text Box 9"/>
              <p:cNvSpPr txBox="1">
                <a:spLocks noChangeArrowheads="1"/>
              </p:cNvSpPr>
              <p:nvPr/>
            </p:nvSpPr>
            <p:spPr bwMode="auto">
              <a:xfrm>
                <a:off x="3936" y="2640"/>
                <a:ext cx="1152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i="1">
                    <a:solidFill>
                      <a:schemeClr val="bg1"/>
                    </a:solidFill>
                  </a:rPr>
                  <a:t>Figure 4.2</a:t>
                </a:r>
              </a:p>
            </p:txBody>
          </p:sp>
          <p:sp>
            <p:nvSpPr>
              <p:cNvPr id="165898" name="Line 10"/>
              <p:cNvSpPr>
                <a:spLocks noChangeShapeType="1"/>
              </p:cNvSpPr>
              <p:nvPr/>
            </p:nvSpPr>
            <p:spPr bwMode="auto">
              <a:xfrm>
                <a:off x="1056" y="1762"/>
                <a:ext cx="720" cy="0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Times New Roman" pitchFamily="-106" charset="0"/>
                  <a:ea typeface="+mn-ea"/>
                  <a:cs typeface="+mn-cs"/>
                </a:endParaRPr>
              </a:p>
            </p:txBody>
          </p:sp>
          <p:sp>
            <p:nvSpPr>
              <p:cNvPr id="165899" name="Line 11"/>
              <p:cNvSpPr>
                <a:spLocks noChangeShapeType="1"/>
              </p:cNvSpPr>
              <p:nvPr/>
            </p:nvSpPr>
            <p:spPr bwMode="auto">
              <a:xfrm>
                <a:off x="1776" y="1762"/>
                <a:ext cx="0" cy="1742"/>
              </a:xfrm>
              <a:prstGeom prst="line">
                <a:avLst/>
              </a:prstGeom>
              <a:noFill/>
              <a:ln w="38100">
                <a:solidFill>
                  <a:schemeClr val="accent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Times New Roman" pitchFamily="-106" charset="0"/>
                  <a:ea typeface="+mn-ea"/>
                  <a:cs typeface="+mn-cs"/>
                </a:endParaRPr>
              </a:p>
            </p:txBody>
          </p:sp>
          <p:sp>
            <p:nvSpPr>
              <p:cNvPr id="28691" name="Text Box 12"/>
              <p:cNvSpPr txBox="1">
                <a:spLocks noChangeArrowheads="1"/>
              </p:cNvSpPr>
              <p:nvPr/>
            </p:nvSpPr>
            <p:spPr bwMode="auto">
              <a:xfrm>
                <a:off x="1488" y="3504"/>
                <a:ext cx="384" cy="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endParaRPr lang="en-US" sz="1600">
                  <a:solidFill>
                    <a:schemeClr val="accent2"/>
                  </a:solidFill>
                  <a:latin typeface="Comic Sans MS" charset="0"/>
                </a:endParaRPr>
              </a:p>
            </p:txBody>
          </p:sp>
          <p:sp>
            <p:nvSpPr>
              <p:cNvPr id="28692" name="Text Box 13"/>
              <p:cNvSpPr txBox="1">
                <a:spLocks noChangeArrowheads="1"/>
              </p:cNvSpPr>
              <p:nvPr/>
            </p:nvSpPr>
            <p:spPr bwMode="auto">
              <a:xfrm>
                <a:off x="2256" y="3504"/>
                <a:ext cx="384" cy="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>
                    <a:solidFill>
                      <a:schemeClr val="accent2"/>
                    </a:solidFill>
                    <a:latin typeface="Comic Sans MS" charset="0"/>
                  </a:rPr>
                  <a:t>7.5</a:t>
                </a:r>
              </a:p>
            </p:txBody>
          </p:sp>
          <p:sp>
            <p:nvSpPr>
              <p:cNvPr id="28693" name="Text Box 14"/>
              <p:cNvSpPr txBox="1">
                <a:spLocks noChangeArrowheads="1"/>
              </p:cNvSpPr>
              <p:nvPr/>
            </p:nvSpPr>
            <p:spPr bwMode="auto">
              <a:xfrm>
                <a:off x="768" y="3168"/>
                <a:ext cx="38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1600">
                    <a:solidFill>
                      <a:schemeClr val="accent2"/>
                    </a:solidFill>
                    <a:latin typeface="Comic Sans MS" charset="0"/>
                  </a:rPr>
                  <a:t>2.5</a:t>
                </a:r>
              </a:p>
            </p:txBody>
          </p:sp>
          <p:sp>
            <p:nvSpPr>
              <p:cNvPr id="28694" name="Line 16"/>
              <p:cNvSpPr>
                <a:spLocks noChangeShapeType="1"/>
              </p:cNvSpPr>
              <p:nvPr/>
            </p:nvSpPr>
            <p:spPr bwMode="auto">
              <a:xfrm>
                <a:off x="2736" y="345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8C0435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695" name="Text Box 17"/>
              <p:cNvSpPr txBox="1">
                <a:spLocks noChangeArrowheads="1"/>
              </p:cNvSpPr>
              <p:nvPr/>
            </p:nvSpPr>
            <p:spPr bwMode="auto">
              <a:xfrm>
                <a:off x="2496" y="2256"/>
                <a:ext cx="240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A</a:t>
                </a:r>
              </a:p>
            </p:txBody>
          </p:sp>
          <p:sp>
            <p:nvSpPr>
              <p:cNvPr id="28696" name="Text Box 22"/>
              <p:cNvSpPr txBox="1">
                <a:spLocks noChangeArrowheads="1"/>
              </p:cNvSpPr>
              <p:nvPr/>
            </p:nvSpPr>
            <p:spPr bwMode="auto">
              <a:xfrm>
                <a:off x="1872" y="3072"/>
                <a:ext cx="288" cy="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2000">
                    <a:solidFill>
                      <a:schemeClr val="bg1"/>
                    </a:solidFill>
                    <a:latin typeface="Comic Sans MS" charset="0"/>
                  </a:rPr>
                  <a:t>B</a:t>
                </a:r>
              </a:p>
            </p:txBody>
          </p:sp>
          <p:grpSp>
            <p:nvGrpSpPr>
              <p:cNvPr id="28697" name="Group 23"/>
              <p:cNvGrpSpPr>
                <a:grpSpLocks/>
              </p:cNvGrpSpPr>
              <p:nvPr/>
            </p:nvGrpSpPr>
            <p:grpSpPr bwMode="auto">
              <a:xfrm>
                <a:off x="1056" y="2832"/>
                <a:ext cx="1920" cy="755"/>
                <a:chOff x="1056" y="2832"/>
                <a:chExt cx="1920" cy="755"/>
              </a:xfrm>
            </p:grpSpPr>
            <p:sp>
              <p:nvSpPr>
                <p:cNvPr id="28698" name="Line 24"/>
                <p:cNvSpPr>
                  <a:spLocks noChangeShapeType="1"/>
                </p:cNvSpPr>
                <p:nvPr/>
              </p:nvSpPr>
              <p:spPr bwMode="auto">
                <a:xfrm>
                  <a:off x="1056" y="3024"/>
                  <a:ext cx="1680" cy="480"/>
                </a:xfrm>
                <a:prstGeom prst="line">
                  <a:avLst/>
                </a:prstGeom>
                <a:noFill/>
                <a:ln w="38100">
                  <a:solidFill>
                    <a:srgbClr val="FF66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699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056" y="2832"/>
                  <a:ext cx="240" cy="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solidFill>
                        <a:schemeClr val="bg1"/>
                      </a:solidFill>
                      <a:latin typeface="Comic Sans MS" charset="0"/>
                    </a:rPr>
                    <a:t>K</a:t>
                  </a:r>
                </a:p>
              </p:txBody>
            </p:sp>
            <p:sp>
              <p:nvSpPr>
                <p:cNvPr id="2870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688" y="3312"/>
                  <a:ext cx="288" cy="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sz="2000">
                      <a:solidFill>
                        <a:schemeClr val="bg1"/>
                      </a:solidFill>
                      <a:latin typeface="Comic Sans MS" charset="0"/>
                    </a:rPr>
                    <a:t>K’</a:t>
                  </a:r>
                </a:p>
              </p:txBody>
            </p:sp>
          </p:grpSp>
        </p:grpSp>
      </p:grpSp>
      <p:sp>
        <p:nvSpPr>
          <p:cNvPr id="28676" name="Text Box 19"/>
          <p:cNvSpPr txBox="1">
            <a:spLocks noChangeArrowheads="1"/>
          </p:cNvSpPr>
          <p:nvPr/>
        </p:nvSpPr>
        <p:spPr bwMode="auto">
          <a:xfrm>
            <a:off x="1905000" y="1752600"/>
            <a:ext cx="685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G</a:t>
            </a:r>
          </a:p>
        </p:txBody>
      </p:sp>
      <p:sp>
        <p:nvSpPr>
          <p:cNvPr id="28677" name="Text Box 20"/>
          <p:cNvSpPr txBox="1">
            <a:spLocks noChangeArrowheads="1"/>
          </p:cNvSpPr>
          <p:nvPr/>
        </p:nvSpPr>
        <p:spPr bwMode="auto">
          <a:xfrm>
            <a:off x="5562600" y="5257800"/>
            <a:ext cx="533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G’</a:t>
            </a:r>
          </a:p>
        </p:txBody>
      </p:sp>
      <p:sp>
        <p:nvSpPr>
          <p:cNvPr id="28678" name="Text Box 15"/>
          <p:cNvSpPr txBox="1">
            <a:spLocks noChangeArrowheads="1"/>
          </p:cNvSpPr>
          <p:nvPr/>
        </p:nvSpPr>
        <p:spPr bwMode="auto">
          <a:xfrm>
            <a:off x="1676400" y="4552950"/>
            <a:ext cx="53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SK</a:t>
            </a:r>
          </a:p>
        </p:txBody>
      </p:sp>
      <p:sp>
        <p:nvSpPr>
          <p:cNvPr id="28679" name="Text Box 16"/>
          <p:cNvSpPr txBox="1">
            <a:spLocks noChangeArrowheads="1"/>
          </p:cNvSpPr>
          <p:nvPr/>
        </p:nvSpPr>
        <p:spPr bwMode="auto">
          <a:xfrm>
            <a:off x="4114800" y="5257800"/>
            <a:ext cx="68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Comic Sans MS" charset="0"/>
              </a:rPr>
              <a:t>SK’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05400" y="2057400"/>
            <a:ext cx="2667000" cy="83026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G = Ghana</a:t>
            </a:r>
          </a:p>
          <a:p>
            <a:pPr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itchFamily="-106" charset="0"/>
                <a:ea typeface="+mn-ea"/>
                <a:cs typeface="+mn-cs"/>
              </a:rPr>
              <a:t>SK = South Korea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-106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838200"/>
          </a:xfrm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Comparative Advantage and the Gains from Trade</a:t>
            </a:r>
          </a:p>
        </p:txBody>
      </p:sp>
      <p:pic>
        <p:nvPicPr>
          <p:cNvPr id="29698" name="Picture 6" descr="hiL81349_tb05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57300"/>
            <a:ext cx="4876800" cy="5083175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0" y="5943600"/>
            <a:ext cx="2590800" cy="381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514600" y="5638800"/>
            <a:ext cx="609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 sz="3600" b="1">
                <a:latin typeface="Times New Roman" charset="0"/>
              </a:rPr>
              <a:t>Theory of Comparative Advantage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David Ricardo: </a:t>
            </a:r>
            <a:r>
              <a:rPr lang="en-US" sz="2800" i="1">
                <a:latin typeface="Times New Roman" charset="0"/>
              </a:rPr>
              <a:t>Principles of Political Economy (</a:t>
            </a:r>
            <a:r>
              <a:rPr lang="en-US" sz="2800">
                <a:latin typeface="Times New Roman" charset="0"/>
              </a:rPr>
              <a:t>1817).</a:t>
            </a:r>
          </a:p>
          <a:p>
            <a:pPr lvl="1" eaLnBrk="1" hangingPunct="1"/>
            <a:r>
              <a:rPr lang="en-US" sz="2000">
                <a:latin typeface="Times New Roman" charset="0"/>
                <a:ea typeface="ＭＳ Ｐゴシック" charset="0"/>
              </a:rPr>
              <a:t>Extends free trade argument</a:t>
            </a:r>
          </a:p>
          <a:p>
            <a:pPr lvl="1" eaLnBrk="1" hangingPunct="1"/>
            <a:r>
              <a:rPr lang="en-US" sz="2000">
                <a:latin typeface="Times New Roman" charset="0"/>
                <a:ea typeface="ＭＳ Ｐゴシック" charset="0"/>
              </a:rPr>
              <a:t>Efficiency of resource utilization leads to more productivity.</a:t>
            </a:r>
          </a:p>
          <a:p>
            <a:pPr lvl="1" eaLnBrk="1" hangingPunct="1"/>
            <a:r>
              <a:rPr lang="en-US" sz="2000">
                <a:latin typeface="Times New Roman" charset="0"/>
                <a:ea typeface="ＭＳ Ｐゴシック" charset="0"/>
              </a:rPr>
              <a:t>Should import even if country is more efficient in the product’s production than country from which it is buying.</a:t>
            </a:r>
          </a:p>
          <a:p>
            <a:pPr lvl="2" eaLnBrk="1" hangingPunct="1"/>
            <a:r>
              <a:rPr lang="en-US" sz="2000">
                <a:latin typeface="Times New Roman" charset="0"/>
                <a:ea typeface="ＭＳ Ｐゴシック" charset="0"/>
              </a:rPr>
              <a:t>Look to see how much more efficient.  If only comparatively efficient, than import.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Makes better use of society’s resources.</a:t>
            </a:r>
          </a:p>
          <a:p>
            <a:pPr eaLnBrk="1" hangingPunct="1"/>
            <a:r>
              <a:rPr lang="en-US" sz="2400">
                <a:latin typeface="Times New Roman" charset="0"/>
              </a:rPr>
              <a:t>Trade is a positive-sum game.</a:t>
            </a:r>
            <a:endParaRPr lang="en-US" sz="3200">
              <a:latin typeface="Times New Roman" charset="0"/>
            </a:endParaRPr>
          </a:p>
        </p:txBody>
      </p:sp>
      <p:pic>
        <p:nvPicPr>
          <p:cNvPr id="3072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724400"/>
            <a:ext cx="1676400" cy="19288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Comparative Advantage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Produce and export those goods and services for which it is </a:t>
            </a:r>
            <a:r>
              <a:rPr lang="en-US" i="1">
                <a:latin typeface="Times New Roman" charset="0"/>
              </a:rPr>
              <a:t>relatively</a:t>
            </a:r>
            <a:r>
              <a:rPr lang="en-US">
                <a:latin typeface="Times New Roman" charset="0"/>
              </a:rPr>
              <a:t> more productive than other countries</a:t>
            </a:r>
          </a:p>
          <a:p>
            <a:pPr eaLnBrk="1" hangingPunct="1"/>
            <a:r>
              <a:rPr lang="en-US">
                <a:latin typeface="Times New Roman" charset="0"/>
              </a:rPr>
              <a:t>Import those goods and services for which other countries are </a:t>
            </a:r>
            <a:r>
              <a:rPr lang="en-US" i="1">
                <a:latin typeface="Times New Roman" charset="0"/>
              </a:rPr>
              <a:t>relatively</a:t>
            </a:r>
            <a:r>
              <a:rPr lang="en-US">
                <a:latin typeface="Times New Roman" charset="0"/>
              </a:rPr>
              <a:t> more productive than it is</a:t>
            </a:r>
          </a:p>
          <a:p>
            <a:pPr eaLnBrk="1" hangingPunct="1"/>
            <a:r>
              <a:rPr lang="en-US">
                <a:latin typeface="Times New Roman" charset="0"/>
              </a:rPr>
              <a:t>Assumes: Trade is free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438400"/>
            <a:ext cx="25273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loud Callout 7"/>
          <p:cNvSpPr/>
          <p:nvPr/>
        </p:nvSpPr>
        <p:spPr>
          <a:xfrm>
            <a:off x="914400" y="1143000"/>
            <a:ext cx="5334000" cy="2362200"/>
          </a:xfrm>
          <a:prstGeom prst="cloudCallout">
            <a:avLst>
              <a:gd name="adj1" fmla="val 52499"/>
              <a:gd name="adj2" fmla="val 46408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The Absolute Advantage (i.e. free trade) works in theory but does it work in real life?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latin typeface="Times New Roman" charset="0"/>
              </a:rPr>
              <a:t>Tale of Two Countries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990600" y="1905000"/>
          <a:ext cx="70866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Clip" r:id="rId3" imgW="2331720" imgH="1177290" progId="">
                  <p:embed/>
                </p:oleObj>
              </mc:Choice>
              <mc:Fallback>
                <p:oleObj name="Clip" r:id="rId3" imgW="2331720" imgH="117729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905000"/>
                        <a:ext cx="70866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590800" y="3505200"/>
            <a:ext cx="1828800" cy="838200"/>
            <a:chOff x="2590800" y="3505200"/>
            <a:chExt cx="1828800" cy="838200"/>
          </a:xfrm>
        </p:grpSpPr>
        <p:sp>
          <p:nvSpPr>
            <p:cNvPr id="3" name="Rounded Rectangle 2"/>
            <p:cNvSpPr/>
            <p:nvPr/>
          </p:nvSpPr>
          <p:spPr>
            <a:xfrm>
              <a:off x="2590800" y="3505200"/>
              <a:ext cx="1219200" cy="45720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Ghana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5" name="Straight Connector 4"/>
            <p:cNvCxnSpPr>
              <a:stCxn id="3" idx="3"/>
            </p:cNvCxnSpPr>
            <p:nvPr/>
          </p:nvCxnSpPr>
          <p:spPr>
            <a:xfrm>
              <a:off x="3810000" y="3733800"/>
              <a:ext cx="609600" cy="60960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934200" y="3657600"/>
            <a:ext cx="1371600" cy="1143000"/>
            <a:chOff x="6934200" y="3657600"/>
            <a:chExt cx="1371600" cy="1143000"/>
          </a:xfrm>
        </p:grpSpPr>
        <p:sp>
          <p:nvSpPr>
            <p:cNvPr id="12" name="Rounded Rectangle 11"/>
            <p:cNvSpPr/>
            <p:nvPr/>
          </p:nvSpPr>
          <p:spPr>
            <a:xfrm>
              <a:off x="7086600" y="4114800"/>
              <a:ext cx="1219200" cy="68580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South</a:t>
              </a:r>
            </a:p>
            <a:p>
              <a:pPr algn="ctr">
                <a:defRPr/>
              </a:pPr>
              <a:r>
                <a:rPr lang="en-US" sz="2000" dirty="0">
                  <a:solidFill>
                    <a:schemeClr val="tx1"/>
                  </a:solidFill>
                </a:rPr>
                <a:t>Korea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>
              <a:stCxn id="12" idx="0"/>
            </p:cNvCxnSpPr>
            <p:nvPr/>
          </p:nvCxnSpPr>
          <p:spPr>
            <a:xfrm flipH="1" flipV="1">
              <a:off x="6934200" y="3657600"/>
              <a:ext cx="762000" cy="457200"/>
            </a:xfrm>
            <a:prstGeom prst="line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International Trade Theories</a:t>
            </a:r>
          </a:p>
        </p:txBody>
      </p:sp>
      <p:sp>
        <p:nvSpPr>
          <p:cNvPr id="717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2667000"/>
            <a:ext cx="7924800" cy="3505200"/>
          </a:xfrm>
        </p:spPr>
        <p:txBody>
          <a:bodyPr lIns="90488" tIns="44450" rIns="90488" bIns="44450"/>
          <a:lstStyle/>
          <a:p>
            <a:pPr eaLnBrk="1" hangingPunct="1"/>
            <a:r>
              <a:rPr lang="en-US" sz="3400">
                <a:latin typeface="Times New Roman" charset="0"/>
              </a:rPr>
              <a:t>Mercantilism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Absolute Advantage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Comparative Advantage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905000"/>
            <a:ext cx="2895600" cy="202723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8600"/>
            <a:ext cx="70866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676400" y="2590800"/>
            <a:ext cx="6248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charset="0"/>
              <a:buChar char="§"/>
            </a:pPr>
            <a:r>
              <a:rPr lang="en-US" sz="3200"/>
              <a:t>1st British African colony to win independence (1957).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charset="0"/>
              <a:buChar char="§"/>
            </a:pPr>
            <a:r>
              <a:rPr lang="en-US" sz="3200"/>
              <a:t>Nkrumah espoused pan African mercantilism &amp; isolation.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charset="0"/>
              <a:buChar char="§"/>
            </a:pPr>
            <a:r>
              <a:rPr lang="en-US" sz="3200"/>
              <a:t>High tariffs.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charset="0"/>
              <a:buChar char="§"/>
            </a:pPr>
            <a:r>
              <a:rPr lang="en-US" sz="3200"/>
              <a:t>Anti-exporting policy.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791200" y="4953000"/>
            <a:ext cx="2590800" cy="838200"/>
            <a:chOff x="5791200" y="4953000"/>
            <a:chExt cx="2590800" cy="838200"/>
          </a:xfrm>
        </p:grpSpPr>
        <p:sp>
          <p:nvSpPr>
            <p:cNvPr id="2" name="Right Brace 1"/>
            <p:cNvSpPr/>
            <p:nvPr/>
          </p:nvSpPr>
          <p:spPr>
            <a:xfrm>
              <a:off x="5791200" y="4953000"/>
              <a:ext cx="609600" cy="838200"/>
            </a:xfrm>
            <a:prstGeom prst="rightBrac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797" name="TextBox 2"/>
            <p:cNvSpPr txBox="1">
              <a:spLocks noChangeArrowheads="1"/>
            </p:cNvSpPr>
            <p:nvPr/>
          </p:nvSpPr>
          <p:spPr bwMode="auto">
            <a:xfrm>
              <a:off x="6400800" y="5100935"/>
              <a:ext cx="19812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>
                  <a:solidFill>
                    <a:srgbClr val="FF0000"/>
                  </a:solidFill>
                </a:rPr>
                <a:t>No free trade</a:t>
              </a:r>
            </a:p>
          </p:txBody>
        </p:sp>
      </p:grp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>
            <a:lum bright="-24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"/>
            <a:ext cx="70104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762000" y="2362200"/>
            <a:ext cx="6096000" cy="388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3000" dirty="0">
                <a:latin typeface="Times New Roman" pitchFamily="-106" charset="0"/>
                <a:ea typeface="+mn-ea"/>
                <a:cs typeface="+mn-cs"/>
              </a:rPr>
              <a:t>Kept </a:t>
            </a:r>
            <a:r>
              <a:rPr lang="en-US" sz="3000" dirty="0">
                <a:latin typeface="Times New Roman" pitchFamily="-106" charset="0"/>
                <a:ea typeface="+mn-ea"/>
                <a:cs typeface="+mn-cs"/>
              </a:rPr>
              <a:t>lowering tariffs on manufactured goods.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3000" dirty="0">
                <a:latin typeface="Times New Roman" pitchFamily="-106" charset="0"/>
                <a:ea typeface="+mn-ea"/>
                <a:cs typeface="+mn-cs"/>
              </a:rPr>
              <a:t>Created incentives to export.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3000" dirty="0">
                <a:latin typeface="Times New Roman" pitchFamily="-106" charset="0"/>
                <a:ea typeface="+mn-ea"/>
                <a:cs typeface="+mn-cs"/>
              </a:rPr>
              <a:t>Reduced quotas.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3000" dirty="0">
                <a:latin typeface="Times New Roman" pitchFamily="-106" charset="0"/>
                <a:ea typeface="+mn-ea"/>
                <a:cs typeface="+mn-cs"/>
              </a:rPr>
              <a:t>Reduced subsidies.</a:t>
            </a:r>
          </a:p>
          <a:p>
            <a:pPr>
              <a:spcBef>
                <a:spcPct val="20000"/>
              </a:spcBef>
              <a:buClr>
                <a:srgbClr val="3366FF"/>
              </a:buClr>
              <a:defRPr/>
            </a:pPr>
            <a:endParaRPr lang="en-US" sz="3000" dirty="0">
              <a:latin typeface="Times New Roman" pitchFamily="-106" charset="0"/>
              <a:ea typeface="+mn-ea"/>
              <a:cs typeface="+mn-cs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791200" y="2667000"/>
            <a:ext cx="2590800" cy="2133600"/>
            <a:chOff x="5791200" y="4953000"/>
            <a:chExt cx="2590800" cy="838200"/>
          </a:xfrm>
        </p:grpSpPr>
        <p:sp>
          <p:nvSpPr>
            <p:cNvPr id="5" name="Right Brace 4"/>
            <p:cNvSpPr/>
            <p:nvPr/>
          </p:nvSpPr>
          <p:spPr>
            <a:xfrm>
              <a:off x="5791200" y="4953000"/>
              <a:ext cx="609600" cy="838200"/>
            </a:xfrm>
            <a:prstGeom prst="rightBrac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821" name="TextBox 5"/>
            <p:cNvSpPr txBox="1">
              <a:spLocks noChangeArrowheads="1"/>
            </p:cNvSpPr>
            <p:nvPr/>
          </p:nvSpPr>
          <p:spPr bwMode="auto">
            <a:xfrm>
              <a:off x="6400800" y="5269664"/>
              <a:ext cx="1981200" cy="18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>
                  <a:solidFill>
                    <a:srgbClr val="FF0000"/>
                  </a:solidFill>
                </a:rPr>
                <a:t>Free trade</a:t>
              </a:r>
            </a:p>
          </p:txBody>
        </p:sp>
      </p:grpSp>
    </p:spTree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3810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Impact of Trade Policies</a:t>
            </a: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5800" y="1219200"/>
            <a:ext cx="3886200" cy="49530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3366FF"/>
              </a:buClr>
              <a:defRPr/>
            </a:pPr>
            <a:r>
              <a:rPr lang="en-US" sz="2800" kern="0" dirty="0">
                <a:latin typeface="+mn-lt"/>
                <a:ea typeface="+mn-ea"/>
                <a:cs typeface="+mn-cs"/>
              </a:rPr>
              <a:t>Ghana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endParaRPr lang="en-US" sz="2600" kern="0" dirty="0">
              <a:latin typeface="Times New Roman" pitchFamily="-106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Times New Roman" pitchFamily="-106" charset="0"/>
                <a:ea typeface="+mn-ea"/>
                <a:cs typeface="+mn-cs"/>
              </a:rPr>
              <a:t>Shift from productive (cocoa) to unproductive (subsistence agriculture).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endParaRPr lang="en-US" sz="2200" kern="0" dirty="0"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+mn-lt"/>
                <a:ea typeface="+mn-ea"/>
                <a:cs typeface="+mn-cs"/>
              </a:rPr>
              <a:t>1970: </a:t>
            </a:r>
            <a:r>
              <a:rPr lang="en-US" sz="2200" kern="0" dirty="0">
                <a:latin typeface="+mn-lt"/>
                <a:ea typeface="ＭＳ Ｐゴシック" pitchFamily="-106" charset="-128"/>
                <a:cs typeface="+mn-cs"/>
              </a:rPr>
              <a:t>GDP/capita = $250</a:t>
            </a:r>
          </a:p>
          <a:p>
            <a:pPr marL="342900" indent="-342900"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+mn-lt"/>
                <a:ea typeface="+mn-ea"/>
                <a:cs typeface="+mn-cs"/>
              </a:rPr>
              <a:t>2013: </a:t>
            </a:r>
            <a:r>
              <a:rPr lang="en-US" sz="2200" kern="0" dirty="0">
                <a:latin typeface="+mn-lt"/>
                <a:ea typeface="ＭＳ Ｐゴシック" pitchFamily="-106" charset="-128"/>
                <a:cs typeface="+mn-cs"/>
              </a:rPr>
              <a:t>GDP/capita = </a:t>
            </a:r>
            <a:r>
              <a:rPr lang="en-US" sz="2200" b="1" kern="0" dirty="0">
                <a:solidFill>
                  <a:srgbClr val="FF0000"/>
                </a:solidFill>
                <a:latin typeface="+mn-lt"/>
                <a:ea typeface="ＭＳ Ｐゴシック" pitchFamily="-106" charset="-128"/>
                <a:cs typeface="+mn-cs"/>
              </a:rPr>
              <a:t>$3,500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4572000" y="1219200"/>
            <a:ext cx="3962400" cy="49530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defRPr/>
            </a:pPr>
            <a:r>
              <a:rPr lang="en-US" sz="2800" kern="0" dirty="0">
                <a:latin typeface="+mn-lt"/>
                <a:ea typeface="+mn-ea"/>
                <a:cs typeface="+mn-cs"/>
              </a:rPr>
              <a:t>Korea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endParaRPr lang="en-US" sz="2600" kern="0" dirty="0">
              <a:latin typeface="+mn-lt"/>
              <a:ea typeface="+mn-ea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Times New Roman" pitchFamily="-106" charset="0"/>
                <a:ea typeface="+mn-ea"/>
                <a:cs typeface="+mn-cs"/>
              </a:rPr>
              <a:t>Shift from non-comparative advantage (agriculture 77% to 20%) to productive (labor-intensive manufacturing now 30% of GDP).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+mn-lt"/>
                <a:ea typeface="+mn-ea"/>
                <a:cs typeface="+mn-cs"/>
              </a:rPr>
              <a:t>1970: </a:t>
            </a:r>
            <a:r>
              <a:rPr lang="en-US" sz="2200" kern="0" dirty="0">
                <a:latin typeface="+mn-lt"/>
                <a:ea typeface="ＭＳ Ｐゴシック" pitchFamily="-106" charset="-128"/>
                <a:cs typeface="+mn-cs"/>
              </a:rPr>
              <a:t>GDP/capita = $260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3366FF"/>
              </a:buClr>
              <a:buFont typeface="Wingdings" pitchFamily="-106" charset="2"/>
              <a:buChar char="§"/>
              <a:defRPr/>
            </a:pPr>
            <a:r>
              <a:rPr lang="en-US" sz="2200" kern="0" dirty="0">
                <a:latin typeface="+mn-lt"/>
                <a:ea typeface="+mn-ea"/>
                <a:cs typeface="+mn-cs"/>
              </a:rPr>
              <a:t>2013: </a:t>
            </a:r>
            <a:r>
              <a:rPr lang="en-US" sz="2200" kern="0" dirty="0">
                <a:latin typeface="+mn-lt"/>
                <a:ea typeface="ＭＳ Ｐゴシック" pitchFamily="-106" charset="-128"/>
                <a:cs typeface="+mn-cs"/>
              </a:rPr>
              <a:t>GDP/capita = </a:t>
            </a:r>
            <a:r>
              <a:rPr lang="en-US" sz="2200" b="1" kern="0" dirty="0">
                <a:solidFill>
                  <a:srgbClr val="FF0000"/>
                </a:solidFill>
                <a:latin typeface="+mn-lt"/>
                <a:ea typeface="ＭＳ Ｐゴシック" pitchFamily="-106" charset="-128"/>
                <a:cs typeface="+mn-cs"/>
              </a:rPr>
              <a:t>$33,200</a:t>
            </a:r>
          </a:p>
        </p:txBody>
      </p:sp>
      <p:pic>
        <p:nvPicPr>
          <p:cNvPr id="35844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93800"/>
            <a:ext cx="1176338" cy="787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5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19200"/>
            <a:ext cx="1162050" cy="774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Evidence from China</a:t>
            </a:r>
          </a:p>
        </p:txBody>
      </p:sp>
      <p:sp>
        <p:nvSpPr>
          <p:cNvPr id="36866" name="Text Placeholder 5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811588" cy="639762"/>
          </a:xfrm>
        </p:spPr>
        <p:txBody>
          <a:bodyPr/>
          <a:lstStyle/>
          <a:p>
            <a:pPr algn="ctr" eaLnBrk="1" hangingPunct="1"/>
            <a:r>
              <a:rPr lang="en-US">
                <a:latin typeface="Times New Roman" charset="0"/>
              </a:rPr>
              <a:t>Tang Dynasty</a:t>
            </a:r>
          </a:p>
        </p:txBody>
      </p:sp>
      <p:pic>
        <p:nvPicPr>
          <p:cNvPr id="3686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09800"/>
            <a:ext cx="2971800" cy="3773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876800" y="1747838"/>
            <a:ext cx="3276600" cy="4213225"/>
            <a:chOff x="4876800" y="1748135"/>
            <a:chExt cx="3276600" cy="4212332"/>
          </a:xfrm>
        </p:grpSpPr>
        <p:pic>
          <p:nvPicPr>
            <p:cNvPr id="36869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2209800"/>
              <a:ext cx="3124200" cy="375066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870" name="TextBox 2"/>
            <p:cNvSpPr txBox="1">
              <a:spLocks noChangeArrowheads="1"/>
            </p:cNvSpPr>
            <p:nvPr/>
          </p:nvSpPr>
          <p:spPr bwMode="auto">
            <a:xfrm>
              <a:off x="4876800" y="1748135"/>
              <a:ext cx="32766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b="1"/>
                <a:t>Deng Xiaoping</a:t>
              </a:r>
            </a:p>
          </p:txBody>
        </p:sp>
      </p:grp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1"/>
          <p:cNvSpPr>
            <a:spLocks noGrp="1"/>
          </p:cNvSpPr>
          <p:nvPr>
            <p:ph type="title"/>
          </p:nvPr>
        </p:nvSpPr>
        <p:spPr>
          <a:xfrm>
            <a:off x="3962400" y="609600"/>
            <a:ext cx="4495800" cy="1143000"/>
          </a:xfrm>
        </p:spPr>
        <p:txBody>
          <a:bodyPr/>
          <a:lstStyle/>
          <a:p>
            <a:pPr algn="l" eaLnBrk="1" hangingPunct="1"/>
            <a:r>
              <a:rPr lang="en-US">
                <a:latin typeface="Times New Roman" charset="0"/>
              </a:rPr>
              <a:t>GPD per Capita</a:t>
            </a:r>
          </a:p>
        </p:txBody>
      </p:sp>
      <p:pic>
        <p:nvPicPr>
          <p:cNvPr id="37890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28800"/>
            <a:ext cx="7267575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981200" y="2133600"/>
          <a:ext cx="32004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554"/>
                <a:gridCol w="1395046"/>
                <a:gridCol w="1066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Year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GDP/Capita</a:t>
                      </a:r>
                      <a:endParaRPr lang="en-US" sz="1800" dirty="0"/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Growth Rate</a:t>
                      </a:r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1952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$72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1978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$270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275%</a:t>
                      </a:r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2013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$6,769</a:t>
                      </a:r>
                      <a:endParaRPr lang="en-US" sz="1800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dirty="0" smtClean="0"/>
                        <a:t>2,497%</a:t>
                      </a:r>
                      <a:endParaRPr lang="en-US" sz="1800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913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62000"/>
            <a:ext cx="14478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International Trade Theories</a:t>
            </a:r>
          </a:p>
        </p:txBody>
      </p:sp>
      <p:sp>
        <p:nvSpPr>
          <p:cNvPr id="3891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7924800" cy="3505200"/>
          </a:xfrm>
        </p:spPr>
        <p:txBody>
          <a:bodyPr lIns="90488" tIns="44450" rIns="90488" bIns="44450"/>
          <a:lstStyle/>
          <a:p>
            <a:pPr eaLnBrk="1" hangingPunct="1"/>
            <a:r>
              <a:rPr lang="en-US" sz="3400">
                <a:latin typeface="Times New Roman" charset="0"/>
              </a:rPr>
              <a:t>Mercantilism</a:t>
            </a:r>
          </a:p>
          <a:p>
            <a:pPr lvl="1" eaLnBrk="1" hangingPunct="1"/>
            <a:r>
              <a:rPr lang="en-US" sz="3000">
                <a:latin typeface="Times New Roman" charset="0"/>
                <a:ea typeface="ＭＳ Ｐゴシック" charset="0"/>
              </a:rPr>
              <a:t>Hume’s theory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Absolute Advantage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Comparative Advantage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905000"/>
            <a:ext cx="2895600" cy="202723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International Trade Theories</a:t>
            </a:r>
          </a:p>
        </p:txBody>
      </p:sp>
      <p:sp>
        <p:nvSpPr>
          <p:cNvPr id="3993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7924800" cy="3505200"/>
          </a:xfrm>
        </p:spPr>
        <p:txBody>
          <a:bodyPr lIns="90488" tIns="44450" rIns="90488" bIns="44450"/>
          <a:lstStyle/>
          <a:p>
            <a:pPr eaLnBrk="1" hangingPunct="1"/>
            <a:r>
              <a:rPr lang="en-US" sz="3400">
                <a:latin typeface="Times New Roman" charset="0"/>
              </a:rPr>
              <a:t>Mercantilism</a:t>
            </a:r>
          </a:p>
          <a:p>
            <a:pPr lvl="1" eaLnBrk="1" hangingPunct="1"/>
            <a:r>
              <a:rPr lang="en-US" sz="3000">
                <a:latin typeface="Times New Roman" charset="0"/>
                <a:ea typeface="ＭＳ Ｐゴシック" charset="0"/>
              </a:rPr>
              <a:t>Hume’s theory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Absolute </a:t>
            </a:r>
            <a:r>
              <a:rPr lang="en-US" sz="3400">
                <a:solidFill>
                  <a:srgbClr val="B40000"/>
                </a:solidFill>
                <a:latin typeface="Times New Roman" charset="0"/>
              </a:rPr>
              <a:t>Advantage</a:t>
            </a:r>
          </a:p>
          <a:p>
            <a:pPr eaLnBrk="1" hangingPunct="1"/>
            <a:r>
              <a:rPr lang="en-US" sz="3400">
                <a:latin typeface="Times New Roman" charset="0"/>
              </a:rPr>
              <a:t>Comparative </a:t>
            </a:r>
            <a:r>
              <a:rPr lang="en-US" sz="3400">
                <a:solidFill>
                  <a:srgbClr val="B40000"/>
                </a:solidFill>
                <a:latin typeface="Times New Roman" charset="0"/>
              </a:rPr>
              <a:t>Advantage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905000"/>
            <a:ext cx="2895600" cy="202723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sp>
        <p:nvSpPr>
          <p:cNvPr id="3" name="Rounded Rectangle 2"/>
          <p:cNvSpPr/>
          <p:nvPr/>
        </p:nvSpPr>
        <p:spPr>
          <a:xfrm>
            <a:off x="762000" y="4724400"/>
            <a:ext cx="7543800" cy="13716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900" b="1" dirty="0">
                <a:solidFill>
                  <a:schemeClr val="bg1"/>
                </a:solidFill>
              </a:rPr>
              <a:t>Conclusion:</a:t>
            </a:r>
            <a:r>
              <a:rPr lang="en-US" sz="1900" dirty="0">
                <a:solidFill>
                  <a:schemeClr val="bg1"/>
                </a:solidFill>
              </a:rPr>
              <a:t> It is a better use of global resources for there to be free trade wherein countries focus production on those products/services in which they are more efficient at producing and trade with other countries.</a:t>
            </a:r>
            <a:endParaRPr lang="en-US" sz="1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838200"/>
            <a:ext cx="7772400" cy="1752600"/>
          </a:xfrm>
        </p:spPr>
        <p:txBody>
          <a:bodyPr/>
          <a:lstStyle/>
          <a:p>
            <a:pPr algn="l" eaLnBrk="1" hangingPunct="1"/>
            <a:r>
              <a:rPr lang="en-US" sz="3600" b="1">
                <a:solidFill>
                  <a:schemeClr val="accent2"/>
                </a:solidFill>
                <a:latin typeface="Times New Roman" charset="0"/>
              </a:rPr>
              <a:t>International Trade Theory</a:t>
            </a:r>
            <a:br>
              <a:rPr lang="en-US" sz="3600" b="1">
                <a:solidFill>
                  <a:schemeClr val="accent2"/>
                </a:solidFill>
                <a:latin typeface="Times New Roman" charset="0"/>
              </a:rPr>
            </a:br>
            <a:r>
              <a:rPr lang="en-US" sz="1400" b="1">
                <a:solidFill>
                  <a:schemeClr val="accent2"/>
                </a:solidFill>
                <a:latin typeface="Times New Roman" charset="0"/>
              </a:rPr>
              <a:t> </a:t>
            </a:r>
            <a:br>
              <a:rPr lang="en-US" sz="1400" b="1">
                <a:solidFill>
                  <a:schemeClr val="accent2"/>
                </a:solidFill>
                <a:latin typeface="Times New Roman" charset="0"/>
              </a:rPr>
            </a:br>
            <a:r>
              <a:rPr lang="en-US" sz="3200">
                <a:solidFill>
                  <a:schemeClr val="accent2"/>
                </a:solidFill>
                <a:latin typeface="Times New Roman" charset="0"/>
              </a:rPr>
              <a:t>Foundational understanding and application </a:t>
            </a:r>
          </a:p>
        </p:txBody>
      </p:sp>
      <p:pic>
        <p:nvPicPr>
          <p:cNvPr id="4096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0138"/>
            <a:ext cx="52228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7" descr="business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757738"/>
            <a:ext cx="20574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Rectangle 4"/>
          <p:cNvSpPr txBox="1">
            <a:spLocks noChangeArrowheads="1"/>
          </p:cNvSpPr>
          <p:nvPr/>
        </p:nvSpPr>
        <p:spPr bwMode="auto">
          <a:xfrm>
            <a:off x="685800" y="2667000"/>
            <a:ext cx="7772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rgbClr val="8C0435"/>
                </a:solidFill>
              </a:rPr>
              <a:t>Dr. Jeffery Simmons</a:t>
            </a:r>
          </a:p>
          <a:p>
            <a:pPr algn="ctr" eaLnBrk="1" hangingPunct="1"/>
            <a:r>
              <a:rPr lang="en-US" sz="2800" b="1">
                <a:solidFill>
                  <a:srgbClr val="8C0435"/>
                </a:solidFill>
              </a:rPr>
              <a:t>Interim Dean, College of Business</a:t>
            </a:r>
          </a:p>
          <a:p>
            <a:pPr algn="ctr" eaLnBrk="1" hangingPunct="1"/>
            <a:r>
              <a:rPr lang="en-US" b="1">
                <a:solidFill>
                  <a:srgbClr val="8C0435"/>
                </a:solidFill>
              </a:rPr>
              <a:t>Professor of Business Management</a:t>
            </a:r>
            <a:endParaRPr lang="en-US">
              <a:solidFill>
                <a:srgbClr val="8C0435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Mercantilism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6781800" cy="4191000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</a:rPr>
              <a:t>A nation’s wealth depends on accumulated treasure</a:t>
            </a:r>
          </a:p>
          <a:p>
            <a:pPr eaLnBrk="1" hangingPunct="1"/>
            <a:r>
              <a:rPr lang="en-US" sz="2800">
                <a:latin typeface="Times New Roman" charset="0"/>
              </a:rPr>
              <a:t>Gold and silver are the currency of trade.</a:t>
            </a:r>
          </a:p>
          <a:p>
            <a:pPr eaLnBrk="1" hangingPunct="1"/>
            <a:r>
              <a:rPr lang="en-US" sz="2800">
                <a:latin typeface="Times New Roman" charset="0"/>
              </a:rPr>
              <a:t>Theory says you should have a trade surplus. </a:t>
            </a:r>
          </a:p>
          <a:p>
            <a:pPr lvl="1" eaLnBrk="1" hangingPunct="1"/>
            <a:r>
              <a:rPr lang="en-US" sz="2400">
                <a:latin typeface="Times New Roman" charset="0"/>
                <a:ea typeface="ＭＳ Ｐゴシック" charset="0"/>
              </a:rPr>
              <a:t>Maximize</a:t>
            </a:r>
            <a:r>
              <a:rPr lang="en-US" sz="2400" u="sng">
                <a:latin typeface="Times New Roman" charset="0"/>
                <a:ea typeface="ＭＳ Ｐゴシック" charset="0"/>
              </a:rPr>
              <a:t> </a:t>
            </a:r>
            <a:r>
              <a:rPr lang="en-US" sz="2400">
                <a:latin typeface="Times New Roman" charset="0"/>
                <a:ea typeface="ＭＳ Ｐゴシック" charset="0"/>
              </a:rPr>
              <a:t>exports through subsidies.</a:t>
            </a:r>
          </a:p>
          <a:p>
            <a:pPr lvl="1" eaLnBrk="1" hangingPunct="1"/>
            <a:r>
              <a:rPr lang="en-US" sz="2400" u="sng">
                <a:latin typeface="Times New Roman" charset="0"/>
                <a:ea typeface="ＭＳ Ｐゴシック" charset="0"/>
              </a:rPr>
              <a:t>Minimize</a:t>
            </a:r>
            <a:r>
              <a:rPr lang="en-US" sz="2400">
                <a:latin typeface="Times New Roman" charset="0"/>
                <a:ea typeface="ＭＳ Ｐゴシック" charset="0"/>
              </a:rPr>
              <a:t> imports through tariffs and quotas.</a:t>
            </a:r>
          </a:p>
          <a:p>
            <a:pPr eaLnBrk="1" hangingPunct="1"/>
            <a:r>
              <a:rPr lang="en-US" sz="2800">
                <a:latin typeface="Times New Roman" charset="0"/>
              </a:rPr>
              <a:t>Flaw: “Zero-sum game”.</a:t>
            </a:r>
          </a:p>
        </p:txBody>
      </p:sp>
      <p:pic>
        <p:nvPicPr>
          <p:cNvPr id="8195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882900"/>
            <a:ext cx="1651000" cy="10795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6982">
            <a:off x="7753350" y="3825875"/>
            <a:ext cx="1257300" cy="8318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911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911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z="3600">
              <a:latin typeface="Times New Roman" charset="0"/>
            </a:endParaRPr>
          </a:p>
        </p:txBody>
      </p:sp>
      <p:grpSp>
        <p:nvGrpSpPr>
          <p:cNvPr id="9218" name="Group 7"/>
          <p:cNvGrpSpPr>
            <a:grpSpLocks/>
          </p:cNvGrpSpPr>
          <p:nvPr/>
        </p:nvGrpSpPr>
        <p:grpSpPr bwMode="auto">
          <a:xfrm>
            <a:off x="838200" y="2667000"/>
            <a:ext cx="7581900" cy="3517900"/>
            <a:chOff x="838200" y="2667000"/>
            <a:chExt cx="7581900" cy="3517900"/>
          </a:xfrm>
        </p:grpSpPr>
        <p:pic>
          <p:nvPicPr>
            <p:cNvPr id="9220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2667000"/>
              <a:ext cx="3543300" cy="351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Oval Callout 6"/>
            <p:cNvSpPr/>
            <p:nvPr/>
          </p:nvSpPr>
          <p:spPr>
            <a:xfrm>
              <a:off x="838200" y="2895600"/>
              <a:ext cx="3962400" cy="1676400"/>
            </a:xfrm>
            <a:prstGeom prst="wedgeEllipseCallout">
              <a:avLst>
                <a:gd name="adj1" fmla="val 74409"/>
                <a:gd name="adj2" fmla="val -29994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/>
                <a:t>Mercantilism was appropriate in our time.  But does it have any relevance in the modern world?</a:t>
              </a:r>
              <a:endParaRPr lang="en-US" sz="1800" dirty="0"/>
            </a:p>
          </p:txBody>
        </p:sp>
      </p:grpSp>
      <p:sp>
        <p:nvSpPr>
          <p:cNvPr id="9219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chemeClr val="tx2"/>
                </a:solidFill>
              </a:rPr>
              <a:t>Mercantilism 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Modern Mercantilism </a:t>
            </a:r>
          </a:p>
        </p:txBody>
      </p:sp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05000"/>
            <a:ext cx="7010400" cy="2514600"/>
          </a:xfrm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Neomercantilists or protectionists</a:t>
            </a:r>
          </a:p>
          <a:p>
            <a:pPr lvl="1" eaLnBrk="1" hangingPunct="1"/>
            <a:r>
              <a:rPr lang="en-US" sz="2800">
                <a:latin typeface="Times New Roman" charset="0"/>
                <a:ea typeface="ＭＳ Ｐゴシック" charset="0"/>
              </a:rPr>
              <a:t>EU Farmers</a:t>
            </a:r>
          </a:p>
          <a:p>
            <a:pPr lvl="1" eaLnBrk="1" hangingPunct="1"/>
            <a:r>
              <a:rPr lang="en-US" sz="2800">
                <a:latin typeface="Times New Roman" charset="0"/>
                <a:ea typeface="ＭＳ Ｐゴシック" charset="0"/>
              </a:rPr>
              <a:t>U.S. - Tires</a:t>
            </a:r>
          </a:p>
          <a:p>
            <a:pPr lvl="1" eaLnBrk="1" hangingPunct="1"/>
            <a:r>
              <a:rPr lang="en-US" sz="2800">
                <a:latin typeface="Times New Roman" charset="0"/>
                <a:ea typeface="ＭＳ Ｐゴシック" charset="0"/>
              </a:rPr>
              <a:t>Chinese - Automobiles</a:t>
            </a:r>
          </a:p>
        </p:txBody>
      </p:sp>
      <p:pic>
        <p:nvPicPr>
          <p:cNvPr id="1024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75" y="4306888"/>
            <a:ext cx="2209800" cy="1712912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4267200"/>
            <a:ext cx="2667000" cy="17780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5" name="Group 7"/>
          <p:cNvGrpSpPr>
            <a:grpSpLocks/>
          </p:cNvGrpSpPr>
          <p:nvPr/>
        </p:nvGrpSpPr>
        <p:grpSpPr bwMode="auto">
          <a:xfrm>
            <a:off x="6035675" y="4267200"/>
            <a:ext cx="2286000" cy="1752600"/>
            <a:chOff x="2667000" y="2159000"/>
            <a:chExt cx="3810000" cy="2540000"/>
          </a:xfrm>
        </p:grpSpPr>
        <p:pic>
          <p:nvPicPr>
            <p:cNvPr id="10246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2159000"/>
              <a:ext cx="3810000" cy="2540000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7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048000"/>
              <a:ext cx="1562100" cy="990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4572000" y="3047080"/>
              <a:ext cx="1600730" cy="991613"/>
            </a:xfrm>
            <a:prstGeom prst="rect">
              <a:avLst/>
            </a:prstGeom>
            <a:solidFill>
              <a:schemeClr val="bg1">
                <a:lumMod val="65000"/>
                <a:alpha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Placeholder 5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582988" cy="639762"/>
          </a:xfrm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Import Tariff - USA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3582988" cy="3951288"/>
          </a:xfrm>
        </p:spPr>
        <p:txBody>
          <a:bodyPr/>
          <a:lstStyle/>
          <a:p>
            <a:pPr marL="0" indent="0" eaLnBrk="1" hangingPunct="1">
              <a:buFont typeface="Wingdings" pitchFamily="-106" charset="2"/>
              <a:buNone/>
              <a:defRPr/>
            </a:pPr>
            <a:r>
              <a:rPr lang="en-US" dirty="0" smtClean="0">
                <a:ea typeface="+mn-ea"/>
                <a:cs typeface="+mn-cs"/>
              </a:rPr>
              <a:t>Solar Panel: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r>
              <a:rPr lang="en-US" dirty="0" smtClean="0">
                <a:ea typeface="+mn-ea"/>
                <a:cs typeface="+mn-cs"/>
              </a:rPr>
              <a:t>35% (China)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endParaRPr lang="en-US" dirty="0">
              <a:ea typeface="+mn-ea"/>
              <a:cs typeface="+mn-cs"/>
            </a:endParaRPr>
          </a:p>
          <a:p>
            <a:pPr marL="0" indent="0" eaLnBrk="1" hangingPunct="1">
              <a:buFont typeface="Wingdings" pitchFamily="-106" charset="2"/>
              <a:buNone/>
              <a:defRPr/>
            </a:pPr>
            <a:r>
              <a:rPr lang="en-US" dirty="0" smtClean="0">
                <a:ea typeface="+mn-ea"/>
                <a:cs typeface="+mn-cs"/>
              </a:rPr>
              <a:t>Automobile Tires: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r>
              <a:rPr lang="en-US" dirty="0" smtClean="0">
                <a:ea typeface="+mn-ea"/>
                <a:cs typeface="+mn-cs"/>
              </a:rPr>
              <a:t>35% (Until 2012)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r>
              <a:rPr lang="en-US" dirty="0" smtClean="0">
                <a:ea typeface="+mn-ea"/>
                <a:cs typeface="+mn-cs"/>
              </a:rPr>
              <a:t>10 % (Now)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endParaRPr lang="en-US" dirty="0" smtClean="0">
              <a:ea typeface="+mn-ea"/>
              <a:cs typeface="+mn-cs"/>
            </a:endParaRPr>
          </a:p>
          <a:p>
            <a:pPr marL="0" indent="0" eaLnBrk="1" hangingPunct="1">
              <a:buFont typeface="Wingdings" pitchFamily="-106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1126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3584575" cy="639762"/>
          </a:xfrm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Import Tariffs - China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3584575" cy="3951288"/>
          </a:xfrm>
        </p:spPr>
        <p:txBody>
          <a:bodyPr/>
          <a:lstStyle/>
          <a:p>
            <a:pPr marL="0" indent="0" eaLnBrk="1" hangingPunct="1">
              <a:buFont typeface="Wingdings" pitchFamily="-106" charset="2"/>
              <a:buNone/>
              <a:defRPr/>
            </a:pPr>
            <a:r>
              <a:rPr lang="en-US" dirty="0" smtClean="0">
                <a:ea typeface="+mn-ea"/>
                <a:cs typeface="+mn-cs"/>
              </a:rPr>
              <a:t>Automobile: 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r>
              <a:rPr lang="en-US" dirty="0" smtClean="0">
                <a:ea typeface="+mn-ea"/>
                <a:cs typeface="+mn-cs"/>
              </a:rPr>
              <a:t>230% (General)</a:t>
            </a:r>
          </a:p>
          <a:p>
            <a:pPr marL="0" indent="0" eaLnBrk="1" hangingPunct="1">
              <a:buFont typeface="Wingdings" pitchFamily="-106" charset="2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0" indent="0" eaLnBrk="1" hangingPunct="1">
              <a:buFont typeface="Wingdings" pitchFamily="-106" charset="2"/>
              <a:buNone/>
              <a:defRPr/>
            </a:pPr>
            <a:r>
              <a:rPr lang="en-US" dirty="0" smtClean="0">
                <a:ea typeface="+mn-ea"/>
                <a:cs typeface="+mn-cs"/>
              </a:rPr>
              <a:t>Leather Handbag:</a:t>
            </a:r>
          </a:p>
          <a:p>
            <a:pPr eaLnBrk="1" hangingPunct="1">
              <a:buFont typeface="Wingdings" pitchFamily="-106" charset="2"/>
              <a:buChar char="§"/>
              <a:defRPr/>
            </a:pPr>
            <a:r>
              <a:rPr lang="en-US" dirty="0" smtClean="0">
                <a:ea typeface="+mn-ea"/>
                <a:cs typeface="+mn-cs"/>
              </a:rPr>
              <a:t>100% (General)</a:t>
            </a:r>
          </a:p>
          <a:p>
            <a:pPr marL="0" indent="0" eaLnBrk="1" hangingPunct="1">
              <a:buFont typeface="Wingdings" pitchFamily="-106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11269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>
                <a:solidFill>
                  <a:schemeClr val="tx2"/>
                </a:solidFill>
              </a:rPr>
              <a:t>Evidence of Neomerchantilism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66"/>
          </a:solidFill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Disadvantages of Mercantilism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4676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-106" charset="2"/>
              <a:buChar char="§"/>
              <a:defRPr/>
            </a:pPr>
            <a:r>
              <a:rPr lang="en-US" sz="2600" dirty="0">
                <a:ea typeface="+mn-ea"/>
                <a:cs typeface="+mn-cs"/>
              </a:rPr>
              <a:t>Confuses the acquisition of treasure </a:t>
            </a:r>
            <a:r>
              <a:rPr lang="en-US" sz="2600" dirty="0" smtClean="0">
                <a:ea typeface="+mn-ea"/>
                <a:cs typeface="+mn-cs"/>
              </a:rPr>
              <a:t>with that of  wealth</a:t>
            </a:r>
            <a:endParaRPr lang="en-US" sz="2600" dirty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" pitchFamily="-106" charset="2"/>
              <a:buChar char="§"/>
              <a:defRPr/>
            </a:pPr>
            <a:r>
              <a:rPr lang="en-US" sz="2600" dirty="0">
                <a:ea typeface="+mn-ea"/>
                <a:cs typeface="+mn-cs"/>
              </a:rPr>
              <a:t>Weakens the country because it robs individuals of the ability </a:t>
            </a:r>
          </a:p>
          <a:p>
            <a:pPr lvl="1" eaLnBrk="1" hangingPunct="1">
              <a:lnSpc>
                <a:spcPct val="90000"/>
              </a:lnSpc>
              <a:buFont typeface="Times New Roman" pitchFamily="-106" charset="0"/>
              <a:buChar char="–"/>
              <a:defRPr/>
            </a:pPr>
            <a:r>
              <a:rPr lang="en-US" sz="2200" dirty="0"/>
              <a:t>To trade freely</a:t>
            </a:r>
          </a:p>
          <a:p>
            <a:pPr lvl="1" eaLnBrk="1" hangingPunct="1">
              <a:lnSpc>
                <a:spcPct val="90000"/>
              </a:lnSpc>
              <a:buFont typeface="Times New Roman" pitchFamily="-106" charset="0"/>
              <a:buChar char="–"/>
              <a:defRPr/>
            </a:pPr>
            <a:r>
              <a:rPr lang="en-US" sz="2200" dirty="0"/>
              <a:t>To benefit from voluntary exchanges</a:t>
            </a:r>
          </a:p>
          <a:p>
            <a:pPr eaLnBrk="1" hangingPunct="1">
              <a:lnSpc>
                <a:spcPct val="90000"/>
              </a:lnSpc>
              <a:buFont typeface="Wingdings" pitchFamily="-106" charset="2"/>
              <a:buChar char="§"/>
              <a:defRPr/>
            </a:pPr>
            <a:r>
              <a:rPr lang="en-US" sz="2600" dirty="0">
                <a:ea typeface="+mn-ea"/>
                <a:cs typeface="+mn-cs"/>
              </a:rPr>
              <a:t>Forces countries to produce products it would otherwise not in order to minimize </a:t>
            </a:r>
            <a:r>
              <a:rPr lang="en-US" sz="2600" dirty="0" smtClean="0">
                <a:ea typeface="+mn-ea"/>
                <a:cs typeface="+mn-cs"/>
              </a:rPr>
              <a:t>imports</a:t>
            </a:r>
          </a:p>
          <a:p>
            <a:pPr eaLnBrk="1" hangingPunct="1">
              <a:lnSpc>
                <a:spcPct val="90000"/>
              </a:lnSpc>
              <a:buFont typeface="Wingdings" pitchFamily="-106" charset="2"/>
              <a:buChar char="§"/>
              <a:defRPr/>
            </a:pPr>
            <a:r>
              <a:rPr lang="en-US" sz="2600" dirty="0" smtClean="0">
                <a:ea typeface="+mn-ea"/>
                <a:cs typeface="+mn-cs"/>
              </a:rPr>
              <a:t>Assumes trade is a “zero-sum” </a:t>
            </a:r>
          </a:p>
          <a:p>
            <a:pPr marL="341313" indent="0" eaLnBrk="1" hangingPunct="1">
              <a:lnSpc>
                <a:spcPct val="90000"/>
              </a:lnSpc>
              <a:buFont typeface="Wingdings" pitchFamily="-106" charset="2"/>
              <a:buNone/>
              <a:defRPr/>
            </a:pPr>
            <a:r>
              <a:rPr lang="en-US" sz="2600" dirty="0" smtClean="0">
                <a:ea typeface="+mn-ea"/>
                <a:cs typeface="+mn-cs"/>
              </a:rPr>
              <a:t>game</a:t>
            </a:r>
            <a:endParaRPr lang="en-US" sz="2600" dirty="0">
              <a:ea typeface="+mn-ea"/>
              <a:cs typeface="+mn-cs"/>
            </a:endParaRPr>
          </a:p>
        </p:txBody>
      </p:sp>
      <p:pic>
        <p:nvPicPr>
          <p:cNvPr id="1229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6285">
            <a:off x="5702300" y="4797425"/>
            <a:ext cx="3098800" cy="1741488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48000"/>
            <a:ext cx="2057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6248400" cy="1143000"/>
          </a:xfrm>
          <a:solidFill>
            <a:srgbClr val="FFFF66"/>
          </a:solidFill>
        </p:spPr>
        <p:txBody>
          <a:bodyPr/>
          <a:lstStyle/>
          <a:p>
            <a:pPr algn="l" eaLnBrk="1" hangingPunct="1"/>
            <a:r>
              <a:rPr lang="en-US" sz="3100">
                <a:latin typeface="Times New Roman" charset="0"/>
              </a:rPr>
              <a:t>David Hume:  Limits to Mercantilism</a:t>
            </a:r>
          </a:p>
        </p:txBody>
      </p:sp>
      <p:pic>
        <p:nvPicPr>
          <p:cNvPr id="1331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317500"/>
            <a:ext cx="1562100" cy="18923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00163" y="2971800"/>
            <a:ext cx="1900237" cy="1676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Country A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(Mercantilist)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791200" y="2971800"/>
            <a:ext cx="1900238" cy="1676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Country 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>
            <a:off x="2667000" y="2362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 flipH="1" flipV="1">
            <a:off x="2590800" y="4648200"/>
            <a:ext cx="4267200" cy="609600"/>
          </a:xfrm>
          <a:prstGeom prst="curvedDownArrow">
            <a:avLst/>
          </a:prstGeom>
          <a:solidFill>
            <a:srgbClr val="FF747C"/>
          </a:solidFill>
          <a:ln>
            <a:solidFill>
              <a:srgbClr val="8C04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6858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05600" y="49530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200" b="1"/>
              <a:t>¥</a:t>
            </a:r>
          </a:p>
        </p:txBody>
      </p:sp>
    </p:spTree>
  </p:cSld>
  <p:clrMapOvr>
    <a:masterClrMapping/>
  </p:clrMapOvr>
  <p:transition xmlns:p14="http://schemas.microsoft.com/office/powerpoint/2010/main">
    <p:cover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713E-7 0.0317 L 0.12856 -0.04257 C 0.15514 -0.05923 0.19545 -0.06826 0.23767 -0.06826 C 0.28579 -0.06826 0.32401 -0.05923 0.35059 -0.04257 L 0.47933 0.0317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942E-7 -8.97733E-7 L -0.12995 0.05854 C -0.15671 0.07196 -0.19753 0.07936 -0.2401 0.07936 C -0.28857 0.07936 -0.32731 0.07196 -0.35407 0.05854 L -0.48384 -8.97733E-7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3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5056</TotalTime>
  <Words>946</Words>
  <Application>Microsoft Macintosh PowerPoint</Application>
  <PresentationFormat>On-screen Show (4:3)</PresentationFormat>
  <Paragraphs>213</Paragraphs>
  <Slides>37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Times New Roman</vt:lpstr>
      <vt:lpstr>ＭＳ Ｐゴシック</vt:lpstr>
      <vt:lpstr>Arial</vt:lpstr>
      <vt:lpstr>Wingdings</vt:lpstr>
      <vt:lpstr>Comic Sans MS</vt:lpstr>
      <vt:lpstr>Default Design</vt:lpstr>
      <vt:lpstr>Clip</vt:lpstr>
      <vt:lpstr>International Trade Theory   Foundational understanding and application </vt:lpstr>
      <vt:lpstr>PowerPoint Presentation</vt:lpstr>
      <vt:lpstr>International Trade Theories</vt:lpstr>
      <vt:lpstr>Mercantilism</vt:lpstr>
      <vt:lpstr>PowerPoint Presentation</vt:lpstr>
      <vt:lpstr>Modern Mercantilism </vt:lpstr>
      <vt:lpstr>PowerPoint Presentation</vt:lpstr>
      <vt:lpstr>Disadvantages of Mercantilism</vt:lpstr>
      <vt:lpstr>David Hume:  Limits to Mercantilism</vt:lpstr>
      <vt:lpstr>David Hume:  Limits to Mercantilism</vt:lpstr>
      <vt:lpstr>David Hume:  Limits to Mercantilism</vt:lpstr>
      <vt:lpstr>David Hume:  Limits to Mercantilism</vt:lpstr>
      <vt:lpstr>Balance of Trade</vt:lpstr>
      <vt:lpstr>Annual Inflation Rate</vt:lpstr>
      <vt:lpstr>PowerPoint Presentation</vt:lpstr>
      <vt:lpstr>What if Messi took time to grow his own food?</vt:lpstr>
      <vt:lpstr>PowerPoint Presentation</vt:lpstr>
      <vt:lpstr>The Theory of Absolute Advantage</vt:lpstr>
      <vt:lpstr>The Theory of Absolute Advantage  and the Gains from Trade</vt:lpstr>
      <vt:lpstr>Absolute Advantage’s Flaw</vt:lpstr>
      <vt:lpstr>Theory of Comparative Advantage</vt:lpstr>
      <vt:lpstr>The Theory of Comparative Advantage</vt:lpstr>
      <vt:lpstr>Comparative Advantage and the Gains from Trade</vt:lpstr>
      <vt:lpstr>The Theory of Comparative Advantage</vt:lpstr>
      <vt:lpstr>Comparative Advantage and the Gains from Trade</vt:lpstr>
      <vt:lpstr>Theory of Comparative Advantage</vt:lpstr>
      <vt:lpstr>Comparative Advantage</vt:lpstr>
      <vt:lpstr>PowerPoint Presentation</vt:lpstr>
      <vt:lpstr>Tale of Two Countries</vt:lpstr>
      <vt:lpstr>PowerPoint Presentation</vt:lpstr>
      <vt:lpstr>PowerPoint Presentation</vt:lpstr>
      <vt:lpstr>PowerPoint Presentation</vt:lpstr>
      <vt:lpstr>Evidence from China</vt:lpstr>
      <vt:lpstr>GPD per Capita</vt:lpstr>
      <vt:lpstr>International Trade Theories</vt:lpstr>
      <vt:lpstr>International Trade Theories</vt:lpstr>
      <vt:lpstr>International Trade Theory   Foundational understanding and application </vt:lpstr>
    </vt:vector>
  </TitlesOfParts>
  <Company>VCU, College of Hum. &amp; Sci.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Technology Services</dc:creator>
  <cp:lastModifiedBy>Jeffery Simmons</cp:lastModifiedBy>
  <cp:revision>229</cp:revision>
  <dcterms:created xsi:type="dcterms:W3CDTF">2011-09-29T16:37:16Z</dcterms:created>
  <dcterms:modified xsi:type="dcterms:W3CDTF">2014-06-20T07:56:54Z</dcterms:modified>
</cp:coreProperties>
</file>