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0693400" cy="7556500"/>
  <p:notesSz cx="10693400" cy="7556500"/>
  <p:embeddedFontLst>
    <p:embeddedFont>
      <p:font typeface="PVQWQS+PalatinoLinotype-Roman" panose="02040502050505030304"/>
      <p:regular r:id="rId33"/>
    </p:embeddedFont>
    <p:embeddedFont>
      <p:font typeface="EPPLJA+YouYuan" panose="02010509060101010101"/>
      <p:regular r:id="rId34"/>
    </p:embeddedFont>
    <p:embeddedFont>
      <p:font typeface="NHUOSQ+CenturyGothic-Bold" panose="02020603050405020304"/>
      <p:regular r:id="rId35"/>
    </p:embeddedFont>
    <p:embeddedFont>
      <p:font typeface="BEFJQV+STKaiti" panose="02010600040101010101"/>
      <p:regular r:id="rId36"/>
    </p:embeddedFont>
    <p:embeddedFont>
      <p:font typeface="DTAKAO+PalatinoLinotype-Bold" panose="020407020603050A0204"/>
      <p:bold r:id="rId37"/>
    </p:embeddedFont>
    <p:embeddedFont>
      <p:font typeface="SUJWWM+ArialMT" panose="020B0604020202020204"/>
      <p:regular r:id="rId38"/>
    </p:embeddedFont>
    <p:embeddedFont>
      <p:font typeface="JQRBDM+PalatinoLinotype-Roman" panose="02040502050505030304"/>
      <p:regular r:id="rId39"/>
    </p:embeddedFont>
    <p:embeddedFont>
      <p:font typeface="LATDEF+CenturyGothic" panose="02020603050405020304"/>
      <p:regular r:id="rId40"/>
    </p:embeddedFont>
    <p:embeddedFont>
      <p:font typeface="Calibri" panose="020F0502020204030204" charset="0"/>
      <p:regular r:id="rId41"/>
      <p:bold r:id="rId42"/>
      <p:italic r:id="rId43"/>
      <p:boldItalic r:id="rId44"/>
    </p:embeddedFont>
    <p:embeddedFont>
      <p:font typeface="KOVHHU+CooperBlack-Italic" panose="0208090405030B090404"/>
      <p:italic r:id="rId45"/>
    </p:embeddedFont>
    <p:embeddedFont>
      <p:font typeface="CROTAM+STXihei" panose="02010600040101010101"/>
      <p:regular r:id="rId4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36"/>
        <p:guide pos="2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font" Target="fonts/font14.fntdata"/><Relationship Id="rId45" Type="http://schemas.openxmlformats.org/officeDocument/2006/relationships/font" Target="fonts/font13.fntdata"/><Relationship Id="rId44" Type="http://schemas.openxmlformats.org/officeDocument/2006/relationships/font" Target="fonts/font12.fntdata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77198" y="1555637"/>
            <a:ext cx="6515100" cy="1953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8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C00000"/>
                </a:solidFill>
                <a:latin typeface="PVQWQS+PalatinoLinotype-Roman" panose="02040502050505030304"/>
                <a:cs typeface="PVQWQS+PalatinoLinotype-Roman" panose="02040502050505030304"/>
              </a:rPr>
              <a:t>2017</a:t>
            </a:r>
            <a:r>
              <a:rPr sz="5400" dirty="0">
                <a:solidFill>
                  <a:srgbClr val="C00000"/>
                </a:solidFill>
                <a:latin typeface="EPPLJA+YouYuan" panose="02010509060101010101"/>
                <a:cs typeface="EPPLJA+YouYuan" panose="02010509060101010101"/>
              </a:rPr>
              <a:t>年度项目申请</a:t>
            </a:r>
            <a:endParaRPr sz="5400" dirty="0">
              <a:solidFill>
                <a:srgbClr val="C00000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8798" y="3018949"/>
            <a:ext cx="3771900" cy="171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C00000"/>
                </a:solidFill>
                <a:latin typeface="EPPLJA+YouYuan" panose="02010509060101010101"/>
                <a:cs typeface="EPPLJA+YouYuan" panose="02010509060101010101"/>
              </a:rPr>
              <a:t>培训手册</a:t>
            </a:r>
            <a:endParaRPr sz="5400" dirty="0">
              <a:solidFill>
                <a:srgbClr val="C00000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4277" y="5245290"/>
            <a:ext cx="4907279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7E7E7E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供项目申请人、项目负责人使用</a:t>
            </a:r>
            <a:endParaRPr sz="2400" dirty="0">
              <a:solidFill>
                <a:srgbClr val="7E7E7E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4071" y="5836072"/>
            <a:ext cx="1924050" cy="7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spc="150" dirty="0">
                <a:solidFill>
                  <a:srgbClr val="7E7E7E"/>
                </a:solidFill>
                <a:latin typeface="NHUOSQ+CenturyGothic-Bold" panose="02020603050405020304"/>
                <a:cs typeface="NHUOSQ+CenturyGothic-Bold" panose="02020603050405020304"/>
              </a:rPr>
              <a:t>2017</a:t>
            </a:r>
            <a:r>
              <a:rPr sz="2400" dirty="0">
                <a:solidFill>
                  <a:srgbClr val="7E7E7E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2400" spc="144" dirty="0">
                <a:solidFill>
                  <a:srgbClr val="7E7E7E"/>
                </a:solidFill>
                <a:latin typeface="NHUOSQ+CenturyGothic-Bold" panose="02020603050405020304"/>
                <a:cs typeface="NHUOSQ+CenturyGothic-Bold" panose="02020603050405020304"/>
              </a:rPr>
              <a:t>1</a:t>
            </a:r>
            <a:r>
              <a:rPr sz="2400" dirty="0">
                <a:solidFill>
                  <a:srgbClr val="7E7E7E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endParaRPr sz="2400" dirty="0">
              <a:solidFill>
                <a:srgbClr val="7E7E7E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17733" y="347038"/>
            <a:ext cx="8781874" cy="1577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0360" marR="0">
              <a:lnSpc>
                <a:spcPts val="4855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2E5897"/>
                </a:solidFill>
                <a:latin typeface="PVQWQS+PalatinoLinotype-Roman" panose="02040502050505030304"/>
                <a:cs typeface="PVQWQS+PalatinoLinotype-Roman" panose="02040502050505030304"/>
              </a:rPr>
              <a:t>6</a:t>
            </a:r>
            <a:r>
              <a:rPr sz="36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、在线申请人</a:t>
            </a:r>
            <a:r>
              <a:rPr sz="3600" dirty="0">
                <a:solidFill>
                  <a:srgbClr val="2E5897"/>
                </a:solidFill>
                <a:latin typeface="JQRBDM+PalatinoLinotype-Roman" panose="02040502050505030304"/>
                <a:cs typeface="JQRBDM+PalatinoLinotype-Roman" panose="02040502050505030304"/>
              </a:rPr>
              <a:t>‐</a:t>
            </a:r>
            <a:r>
              <a:rPr sz="36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申请承诺</a:t>
            </a:r>
            <a:endParaRPr sz="36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  <a:p>
            <a:pPr marL="0" marR="0">
              <a:lnSpc>
                <a:spcPts val="2680"/>
              </a:lnSpc>
              <a:spcBef>
                <a:spcPts val="940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SUJWWM+ArialMT" panose="020B0604020202020204"/>
                <a:cs typeface="SUJWWM+ArialMT" panose="020B0604020202020204"/>
              </a:rPr>
              <a:t>•</a:t>
            </a:r>
            <a:r>
              <a:rPr sz="2400" spc="126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在填写每份申请前需认真阅读</a:t>
            </a:r>
            <a:r>
              <a:rPr sz="2400" spc="140" dirty="0">
                <a:solidFill>
                  <a:srgbClr val="0000FF"/>
                </a:solidFill>
                <a:latin typeface="LATDEF+CenturyGothic" panose="02020603050405020304"/>
                <a:cs typeface="LATDEF+CenturyGothic" panose="02020603050405020304"/>
              </a:rPr>
              <a:t>“</a:t>
            </a: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诚信须知</a:t>
            </a:r>
            <a:r>
              <a:rPr sz="2400" spc="99" dirty="0">
                <a:solidFill>
                  <a:srgbClr val="0000FF"/>
                </a:solidFill>
                <a:latin typeface="LATDEF+CenturyGothic" panose="02020603050405020304"/>
                <a:cs typeface="LATDEF+CenturyGothic" panose="02020603050405020304"/>
              </a:rPr>
              <a:t>”</a:t>
            </a: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sz="2400" spc="140" dirty="0">
                <a:solidFill>
                  <a:srgbClr val="0000FF"/>
                </a:solidFill>
                <a:latin typeface="LATDEF+CenturyGothic" panose="02020603050405020304"/>
                <a:cs typeface="LATDEF+CenturyGothic" panose="02020603050405020304"/>
              </a:rPr>
              <a:t>“</a:t>
            </a: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填报须知</a:t>
            </a:r>
            <a:r>
              <a:rPr sz="2400" dirty="0">
                <a:solidFill>
                  <a:srgbClr val="0000FF"/>
                </a:solidFill>
                <a:latin typeface="LATDEF+CenturyGothic" panose="02020603050405020304"/>
                <a:cs typeface="LATDEF+CenturyGothic" panose="02020603050405020304"/>
              </a:rPr>
              <a:t>”</a:t>
            </a:r>
            <a:endParaRPr sz="2400" dirty="0">
              <a:solidFill>
                <a:srgbClr val="0000FF"/>
              </a:solidFill>
              <a:latin typeface="LATDEF+CenturyGothic" panose="02020603050405020304"/>
              <a:cs typeface="LATDEF+CenturyGothic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0253" y="5062982"/>
            <a:ext cx="3505200" cy="1163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点击“接受”开始填写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申请书，点击“返回”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8041" y="5605597"/>
            <a:ext cx="28575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返</a:t>
            </a:r>
            <a:endParaRPr sz="9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0941" y="5605597"/>
            <a:ext cx="28575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回</a:t>
            </a:r>
            <a:endParaRPr sz="9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8573" y="5634553"/>
            <a:ext cx="28575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接</a:t>
            </a:r>
            <a:endParaRPr sz="9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4323" y="5634553"/>
            <a:ext cx="28575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受</a:t>
            </a:r>
            <a:endParaRPr sz="9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9853" y="5792978"/>
            <a:ext cx="2286000" cy="79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不可申请项目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7282" y="871042"/>
            <a:ext cx="9059627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F5897"/>
                </a:solidFill>
                <a:latin typeface="DTAKAO+PalatinoLinotype-Bold" panose="020407020603050A0204"/>
                <a:cs typeface="DTAKAO+PalatinoLinotype-Bold" panose="020407020603050A0204"/>
              </a:rPr>
              <a:t>6</a:t>
            </a:r>
            <a:r>
              <a:rPr sz="4000" dirty="0">
                <a:solidFill>
                  <a:srgbClr val="2F5897"/>
                </a:solidFill>
                <a:latin typeface="EPPLJA+YouYuan" panose="02010509060101010101"/>
                <a:cs typeface="EPPLJA+YouYuan" panose="02010509060101010101"/>
              </a:rPr>
              <a:t>、在线填报申请书</a:t>
            </a:r>
            <a:r>
              <a:rPr sz="4000" dirty="0">
                <a:solidFill>
                  <a:srgbClr val="2F5897"/>
                </a:solidFill>
                <a:latin typeface="DTAKAO+PalatinoLinotype-Bold" panose="020407020603050A0204"/>
                <a:cs typeface="DTAKAO+PalatinoLinotype-Bold" panose="020407020603050A0204"/>
              </a:rPr>
              <a:t>—</a:t>
            </a:r>
            <a:r>
              <a:rPr sz="4000" dirty="0">
                <a:solidFill>
                  <a:srgbClr val="2F5897"/>
                </a:solidFill>
                <a:latin typeface="EPPLJA+YouYuan" panose="02010509060101010101"/>
                <a:cs typeface="EPPLJA+YouYuan" panose="02010509060101010101"/>
              </a:rPr>
              <a:t>选择资助类别</a:t>
            </a:r>
            <a:endParaRPr sz="4000" dirty="0">
              <a:solidFill>
                <a:srgbClr val="2F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0511" y="3548415"/>
            <a:ext cx="1956816" cy="931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进入填写</a:t>
            </a:r>
            <a:endParaRPr sz="2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7282" y="871042"/>
            <a:ext cx="9059627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6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、在线填报申请书</a:t>
            </a: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—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填写基本信息</a:t>
            </a:r>
            <a:endParaRPr sz="40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6117" y="3732819"/>
            <a:ext cx="2668524" cy="931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分卡片填写申</a:t>
            </a:r>
            <a:endParaRPr sz="2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0387" y="4058193"/>
            <a:ext cx="6571636" cy="1033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请随时点击“保存”</a:t>
            </a:r>
            <a:endParaRPr sz="2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4291330" marR="0">
              <a:lnSpc>
                <a:spcPts val="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请书内容</a:t>
            </a:r>
            <a:endParaRPr sz="2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9528" y="4485681"/>
            <a:ext cx="3380232" cy="1358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按钮保存正在填写</a:t>
            </a:r>
            <a:endParaRPr sz="2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355600" marR="0">
              <a:lnSpc>
                <a:spcPts val="3140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的申请书内容</a:t>
            </a:r>
            <a:endParaRPr sz="2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24403" y="531190"/>
            <a:ext cx="9644119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6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、在线填报申请书</a:t>
            </a: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—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申请人研究成果</a:t>
            </a:r>
            <a:endParaRPr sz="40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5831" y="5447319"/>
            <a:ext cx="3380232" cy="135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可使用本人成果库</a:t>
            </a:r>
            <a:endParaRPr sz="2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140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或第三方进行收集</a:t>
            </a:r>
            <a:endParaRPr sz="2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15537" y="871042"/>
            <a:ext cx="7890642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6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、在线填报申请书</a:t>
            </a: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—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填写正文</a:t>
            </a:r>
            <a:endParaRPr sz="40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4113" y="2530856"/>
            <a:ext cx="1745894" cy="1163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1）.下载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Word模版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3159" y="3821684"/>
            <a:ext cx="2790444" cy="1893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2）. 离线使用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Word/WPS按撰写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35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提纲要求填写正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文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0029" y="5983477"/>
            <a:ext cx="2286000" cy="152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3）.完成正文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填写后在此上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35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传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15537" y="871042"/>
            <a:ext cx="7890642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F5897"/>
                </a:solidFill>
                <a:latin typeface="DTAKAO+PalatinoLinotype-Bold" panose="020407020603050A0204"/>
                <a:cs typeface="DTAKAO+PalatinoLinotype-Bold" panose="020407020603050A0204"/>
              </a:rPr>
              <a:t>6</a:t>
            </a:r>
            <a:r>
              <a:rPr sz="4000" dirty="0">
                <a:solidFill>
                  <a:srgbClr val="2F5897"/>
                </a:solidFill>
                <a:latin typeface="EPPLJA+YouYuan" panose="02010509060101010101"/>
                <a:cs typeface="EPPLJA+YouYuan" panose="02010509060101010101"/>
              </a:rPr>
              <a:t>、在线填报申请书</a:t>
            </a:r>
            <a:r>
              <a:rPr sz="4000" dirty="0">
                <a:solidFill>
                  <a:srgbClr val="2F5897"/>
                </a:solidFill>
                <a:latin typeface="DTAKAO+PalatinoLinotype-Bold" panose="020407020603050A0204"/>
                <a:cs typeface="DTAKAO+PalatinoLinotype-Bold" panose="020407020603050A0204"/>
              </a:rPr>
              <a:t>—</a:t>
            </a:r>
            <a:r>
              <a:rPr sz="4000" dirty="0">
                <a:solidFill>
                  <a:srgbClr val="2F5897"/>
                </a:solidFill>
                <a:latin typeface="EPPLJA+YouYuan" panose="02010509060101010101"/>
                <a:cs typeface="EPPLJA+YouYuan" panose="02010509060101010101"/>
              </a:rPr>
              <a:t>附件管理</a:t>
            </a:r>
            <a:endParaRPr sz="4000" dirty="0">
              <a:solidFill>
                <a:srgbClr val="2F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3063" y="4475480"/>
            <a:ext cx="2286000" cy="1163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选上传添加附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件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51618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15537" y="871042"/>
            <a:ext cx="7890642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6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、在线填报申请书</a:t>
            </a: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—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填写检查</a:t>
            </a:r>
            <a:endParaRPr sz="40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3437" y="2639060"/>
            <a:ext cx="2286000" cy="1163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提交前请点击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填写检查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61791" y="555574"/>
            <a:ext cx="8475135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6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、在线填报申请书</a:t>
            </a: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—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打印和提交</a:t>
            </a:r>
            <a:endParaRPr sz="40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6679" y="1591310"/>
            <a:ext cx="6309359" cy="1536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点点</a:t>
            </a:r>
            <a:r>
              <a:rPr sz="2400" spc="-8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击击</a:t>
            </a:r>
            <a:r>
              <a:rPr sz="2400" spc="-8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后后</a:t>
            </a:r>
            <a:r>
              <a:rPr sz="2400" spc="-8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提提</a:t>
            </a:r>
            <a:r>
              <a:rPr sz="2400" spc="-8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交交</a:t>
            </a:r>
            <a:r>
              <a:rPr sz="2400" spc="-8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至至</a:t>
            </a:r>
            <a:r>
              <a:rPr sz="2400" spc="-8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依依</a:t>
            </a:r>
            <a:r>
              <a:rPr sz="2400" spc="-8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托托</a:t>
            </a:r>
            <a:r>
              <a:rPr sz="2400" spc="-8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单单</a:t>
            </a:r>
            <a:endParaRPr sz="2400" spc="-1056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位位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2400" spc="-1181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；；提提交交后后才才能能下下载载</a:t>
            </a:r>
            <a:endParaRPr sz="2400" spc="-1181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35"/>
              </a:spcBef>
              <a:spcAft>
                <a:spcPts val="0"/>
              </a:spcAft>
            </a:pP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正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正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式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式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的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的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文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文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件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件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打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打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印</a:t>
            </a: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印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6209" y="2705354"/>
            <a:ext cx="5608320" cy="1901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3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PPDDFF草草稿稿版版，，用用于于</a:t>
            </a:r>
            <a:endParaRPr sz="2400" spc="-1036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90"/>
              </a:spcBef>
              <a:spcAft>
                <a:spcPts val="0"/>
              </a:spcAft>
            </a:pP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填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填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写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写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过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过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程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程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中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中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，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，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查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查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看</a:t>
            </a: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看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35"/>
              </a:spcBef>
              <a:spcAft>
                <a:spcPts val="0"/>
              </a:spcAft>
            </a:pP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校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校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对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对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申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申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请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请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书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书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内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内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容</a:t>
            </a:r>
            <a:r>
              <a:rPr sz="2400" spc="-2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容</a:t>
            </a:r>
            <a:r>
              <a:rPr sz="2400" spc="-2112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与</a:t>
            </a: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与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格格</a:t>
            </a:r>
            <a:r>
              <a:rPr sz="2400" spc="-888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2400" spc="-1056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式式</a:t>
            </a:r>
            <a:endParaRPr sz="2400" spc="-1056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3011" y="5662676"/>
            <a:ext cx="2286000" cy="1163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该文档为草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稿，用于预览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170045" y="871042"/>
            <a:ext cx="7306150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6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、填写申请书</a:t>
            </a: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—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打印正式版</a:t>
            </a:r>
            <a:endParaRPr sz="40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2283" y="4080002"/>
            <a:ext cx="2590800" cy="79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下载正式版打印</a:t>
            </a:r>
            <a:endParaRPr sz="24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78221" y="1073747"/>
            <a:ext cx="4319778" cy="1270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附件：常见问题</a:t>
            </a:r>
            <a:endParaRPr sz="40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6531" y="1973544"/>
            <a:ext cx="2234183" cy="1064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5897"/>
                </a:solidFill>
                <a:latin typeface="BEFJQV+STKaiti" panose="02010600040101010101"/>
                <a:cs typeface="BEFJQV+STKaiti" panose="02010600040101010101"/>
              </a:rPr>
              <a:t>获得帐号</a:t>
            </a:r>
            <a:endParaRPr sz="3200" dirty="0">
              <a:solidFill>
                <a:srgbClr val="2E5897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731" y="2545624"/>
            <a:ext cx="7967339" cy="1444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BEFJQV+STKaiti" panose="02010600040101010101"/>
                <a:cs typeface="BEFJQV+STKaiti" panose="02010600040101010101"/>
              </a:rPr>
              <a:t>1、已是项目负责人，忘记密码如何获得？</a:t>
            </a:r>
            <a:endParaRPr sz="2800" dirty="0">
              <a:solidFill>
                <a:srgbClr val="0000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140"/>
              </a:lnSpc>
              <a:spcBef>
                <a:spcPts val="950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BEFJQV+STKaiti" panose="02010600040101010101"/>
                <a:cs typeface="BEFJQV+STKaiti" panose="02010600040101010101"/>
              </a:rPr>
              <a:t>2、激活帐号时，提示用户已存在如何操作？</a:t>
            </a:r>
            <a:endParaRPr sz="2800" dirty="0">
              <a:solidFill>
                <a:srgbClr val="0000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6531" y="3571266"/>
            <a:ext cx="6032939" cy="1454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BEFJQV+STKaiti" panose="02010600040101010101"/>
                <a:cs typeface="BEFJQV+STKaiti" panose="02010600040101010101"/>
              </a:rPr>
              <a:t>3、一定要用邮件地址登录吗？</a:t>
            </a:r>
            <a:endParaRPr sz="2800" dirty="0">
              <a:solidFill>
                <a:srgbClr val="0000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580"/>
              </a:lnSpc>
              <a:spcBef>
                <a:spcPts val="125"/>
              </a:spcBef>
              <a:spcAft>
                <a:spcPts val="0"/>
              </a:spcAft>
            </a:pPr>
            <a:r>
              <a:rPr sz="3200" dirty="0">
                <a:solidFill>
                  <a:srgbClr val="2E5897"/>
                </a:solidFill>
                <a:latin typeface="BEFJQV+STKaiti" panose="02010600040101010101"/>
                <a:cs typeface="BEFJQV+STKaiti" panose="02010600040101010101"/>
              </a:rPr>
              <a:t>填报申请书：</a:t>
            </a:r>
            <a:endParaRPr sz="3200" dirty="0">
              <a:solidFill>
                <a:srgbClr val="2E5897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2885" y="4485675"/>
            <a:ext cx="8496067" cy="2212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BEFJQV+STKaiti" panose="02010600040101010101"/>
                <a:cs typeface="BEFJQV+STKaiti" panose="02010600040101010101"/>
              </a:rPr>
              <a:t>4、为什么打印的申请书，带草稿水印？</a:t>
            </a:r>
            <a:endParaRPr sz="2800" dirty="0">
              <a:solidFill>
                <a:srgbClr val="0000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140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BEFJQV+STKaiti" panose="02010600040101010101"/>
                <a:cs typeface="BEFJQV+STKaiti" panose="02010600040101010101"/>
              </a:rPr>
              <a:t>5、在哪里下载正式稿PDF文件？</a:t>
            </a:r>
            <a:endParaRPr sz="2800" dirty="0">
              <a:solidFill>
                <a:srgbClr val="0000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140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BEFJQV+STKaiti" panose="02010600040101010101"/>
                <a:cs typeface="BEFJQV+STKaiti" panose="02010600040101010101"/>
              </a:rPr>
              <a:t>6、如果我是A单位的用户，我可以依托B单位进</a:t>
            </a:r>
            <a:endParaRPr sz="2800" dirty="0">
              <a:solidFill>
                <a:srgbClr val="0000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254000" marR="0">
              <a:lnSpc>
                <a:spcPts val="3140"/>
              </a:lnSpc>
              <a:spcBef>
                <a:spcPts val="225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BEFJQV+STKaiti" panose="02010600040101010101"/>
                <a:cs typeface="BEFJQV+STKaiti" panose="02010600040101010101"/>
              </a:rPr>
              <a:t>行申请项目吗？</a:t>
            </a:r>
            <a:endParaRPr sz="2800" dirty="0">
              <a:solidFill>
                <a:srgbClr val="0000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29935" y="911681"/>
            <a:ext cx="3072384" cy="1396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5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2F5897"/>
                </a:solidFill>
                <a:latin typeface="EPPLJA+YouYuan" panose="02010509060101010101"/>
                <a:cs typeface="EPPLJA+YouYuan" panose="02010509060101010101"/>
              </a:rPr>
              <a:t>主要内容</a:t>
            </a:r>
            <a:endParaRPr sz="4400" dirty="0">
              <a:solidFill>
                <a:srgbClr val="2F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8159" y="1933448"/>
            <a:ext cx="7018373" cy="1684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1.</a:t>
            </a:r>
            <a:r>
              <a:rPr sz="3000" spc="1221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成果在线迁移至ISIS个人信息维护</a:t>
            </a:r>
            <a:endParaRPr sz="3000" dirty="0">
              <a:solidFill>
                <a:srgbClr val="353A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360"/>
              </a:lnSpc>
              <a:spcBef>
                <a:spcPts val="2040"/>
              </a:spcBef>
              <a:spcAft>
                <a:spcPts val="0"/>
              </a:spcAft>
            </a:pP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2.</a:t>
            </a:r>
            <a:r>
              <a:rPr sz="3000" spc="1221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在线申请流程</a:t>
            </a:r>
            <a:endParaRPr sz="3000" dirty="0">
              <a:solidFill>
                <a:srgbClr val="353A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8159" y="3305048"/>
            <a:ext cx="4973220" cy="2369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3.</a:t>
            </a:r>
            <a:r>
              <a:rPr sz="3000" spc="1221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在线申请如何获得帐号</a:t>
            </a:r>
            <a:endParaRPr sz="3000" dirty="0">
              <a:solidFill>
                <a:srgbClr val="353A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360"/>
              </a:lnSpc>
              <a:spcBef>
                <a:spcPts val="2040"/>
              </a:spcBef>
              <a:spcAft>
                <a:spcPts val="0"/>
              </a:spcAft>
            </a:pP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4.</a:t>
            </a:r>
            <a:r>
              <a:rPr sz="3000" spc="1221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在线维护个人信息</a:t>
            </a:r>
            <a:endParaRPr sz="3000" dirty="0">
              <a:solidFill>
                <a:srgbClr val="353A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360"/>
              </a:lnSpc>
              <a:spcBef>
                <a:spcPts val="2040"/>
              </a:spcBef>
              <a:spcAft>
                <a:spcPts val="0"/>
              </a:spcAft>
            </a:pP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5.</a:t>
            </a:r>
            <a:r>
              <a:rPr sz="3000" spc="1221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 </a:t>
            </a: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在线填报申请书</a:t>
            </a:r>
            <a:endParaRPr sz="3000" dirty="0">
              <a:solidFill>
                <a:srgbClr val="353A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8159" y="5362448"/>
            <a:ext cx="3238500" cy="998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附件：常见问题</a:t>
            </a:r>
            <a:endParaRPr sz="3000" dirty="0">
              <a:solidFill>
                <a:srgbClr val="353AA5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1697" y="951566"/>
            <a:ext cx="8641174" cy="115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5897"/>
                </a:solidFill>
                <a:latin typeface="PVQWQS+PalatinoLinotype-Roman" panose="02040502050505030304"/>
                <a:cs typeface="PVQWQS+PalatinoLinotype-Roman" panose="02040502050505030304"/>
              </a:rPr>
              <a:t>1</a:t>
            </a:r>
            <a:r>
              <a:rPr sz="32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</a:t>
            </a:r>
            <a:r>
              <a:rPr sz="32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已是项目负责人，忘记密码如何获得？</a:t>
            </a:r>
            <a:endParaRPr sz="3200" dirty="0">
              <a:solidFill>
                <a:srgbClr val="353A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4903" y="1896110"/>
            <a:ext cx="5608320" cy="79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您可以通过以下二种方式获得密码：</a:t>
            </a:r>
            <a:endParaRPr sz="2400" dirty="0">
              <a:solidFill>
                <a:srgbClr val="353A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4903" y="4102389"/>
            <a:ext cx="2922532" cy="931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BEFJQV+STKaiti" panose="02010600040101010101"/>
                <a:cs typeface="BEFJQV+STKaiti" panose="02010600040101010101"/>
              </a:rPr>
              <a:t>1） 通过邮箱：</a:t>
            </a:r>
            <a:endParaRPr sz="2800" dirty="0">
              <a:solidFill>
                <a:srgbClr val="0000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2103" y="4598924"/>
            <a:ext cx="3855720" cy="211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输入你的姓名、当时注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710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册的邮箱，系统会将验证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760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邮件发给你，按提示操作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710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重置密码。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1825" y="718394"/>
            <a:ext cx="9602168" cy="115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5897"/>
                </a:solidFill>
                <a:latin typeface="PVQWQS+PalatinoLinotype-Roman" panose="02040502050505030304"/>
                <a:cs typeface="PVQWQS+PalatinoLinotype-Roman" panose="02040502050505030304"/>
              </a:rPr>
              <a:t>1</a:t>
            </a:r>
            <a:r>
              <a:rPr sz="32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</a:t>
            </a:r>
            <a:r>
              <a:rPr sz="32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已是项目负责人，忘记密码如何获得？(续1)</a:t>
            </a:r>
            <a:endParaRPr sz="32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4903" y="1612174"/>
            <a:ext cx="3633457" cy="931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FF"/>
                </a:solidFill>
                <a:latin typeface="BEFJQV+STKaiti" panose="02010600040101010101"/>
                <a:cs typeface="BEFJQV+STKaiti" panose="02010600040101010101"/>
              </a:rPr>
              <a:t>2） 通过依托单位：</a:t>
            </a:r>
            <a:endParaRPr sz="2800" dirty="0">
              <a:solidFill>
                <a:srgbClr val="0000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7803" y="2248916"/>
            <a:ext cx="8412480" cy="1346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请联系您所在依托单位的联系人，可以通过忘记密码功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625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能查询到联系方式，单位联系人会协助你重置密码。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4434" y="1210011"/>
            <a:ext cx="9093344" cy="1064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2、激活帐号时，提示用户已存在如何操作？</a:t>
            </a:r>
            <a:endParaRPr sz="32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5514" y="2713264"/>
            <a:ext cx="7841869" cy="2856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说明所填写的身份证号已经有用户使用。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140"/>
              </a:lnSpc>
              <a:spcBef>
                <a:spcPts val="1965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为了确保系统用户的唯一性，请使用原用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140"/>
              </a:lnSpc>
              <a:spcBef>
                <a:spcPts val="1905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户登录，如果忘记密码请使用忘记密码功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140"/>
              </a:lnSpc>
              <a:spcBef>
                <a:spcPts val="1965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能获取。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48526" y="898923"/>
            <a:ext cx="709803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3439A5"/>
                </a:solidFill>
                <a:latin typeface="EPPLJA+YouYuan" panose="02010509060101010101"/>
                <a:cs typeface="EPPLJA+YouYuan" panose="02010509060101010101"/>
              </a:rPr>
              <a:t>3、一定要用邮件地址登录吗？</a:t>
            </a:r>
            <a:endParaRPr sz="3600" dirty="0">
              <a:solidFill>
                <a:srgbClr val="3439A5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442" y="2233965"/>
            <a:ext cx="9003106" cy="1419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为方便用户，系统改版后，对于系统用户支持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140"/>
              </a:lnSpc>
              <a:spcBef>
                <a:spcPts val="750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使用“邮件地址”做为系统“用户名”进行登录。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442" y="3413550"/>
            <a:ext cx="8398670" cy="157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1. 新增加的用户只能使用邮件地址做为用户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140"/>
              </a:lnSpc>
              <a:spcBef>
                <a:spcPts val="1965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名进行登录。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9442" y="4782094"/>
            <a:ext cx="8398670" cy="1572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2. 对于原有系统的用户，系统可以同时支持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140"/>
              </a:lnSpc>
              <a:spcBef>
                <a:spcPts val="1955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原用户名和邮件两种方式进行登录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81257" y="947892"/>
            <a:ext cx="8159208" cy="1064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4、为什么打印的申请书，带草稿水印？</a:t>
            </a:r>
            <a:endParaRPr sz="32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7803" y="1752854"/>
            <a:ext cx="8025855" cy="1163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申请人用户，在填写申请书过程生成的PDF，都是带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草稿水印的PDF。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7803" y="2556002"/>
            <a:ext cx="8105775" cy="1163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申请人完成申请书填写提交后，系统会自动重新生成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正式的PDF，可以用于打印上交。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7563" y="6920119"/>
            <a:ext cx="8001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草稿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1529" y="6920119"/>
            <a:ext cx="8001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正式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18635" y="830535"/>
            <a:ext cx="6715081" cy="1064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5、在哪里下载正式稿PDF文件？</a:t>
            </a:r>
            <a:endParaRPr sz="32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9955" y="1824482"/>
            <a:ext cx="3505200" cy="79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有两个地方可以下载：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2009" y="5445649"/>
            <a:ext cx="289178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登录后首页，我的申请书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7305" y="5445649"/>
            <a:ext cx="446912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项目申请功能，正在填写的申请书列表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793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95279" y="761964"/>
            <a:ext cx="9232997" cy="1552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6、如果我是A单位的用户，我可以依托B单位</a:t>
            </a:r>
            <a:endParaRPr sz="32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2560955" marR="0">
              <a:lnSpc>
                <a:spcPts val="3580"/>
              </a:lnSpc>
              <a:spcBef>
                <a:spcPts val="210"/>
              </a:spcBef>
              <a:spcAft>
                <a:spcPts val="0"/>
              </a:spcAft>
            </a:pPr>
            <a:r>
              <a:rPr sz="32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进行申请项目吗？</a:t>
            </a:r>
            <a:endParaRPr sz="32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4211" y="2040128"/>
            <a:ext cx="7799069" cy="1528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请按照“条例”、“项目指南”等相关管理规定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85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申请项目。在填写申请书时，需要在申请书填写时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685"/>
              </a:lnSpc>
              <a:spcBef>
                <a:spcPts val="135"/>
              </a:spcBef>
              <a:spcAft>
                <a:spcPts val="0"/>
              </a:spcAft>
            </a:pPr>
            <a:r>
              <a:rPr sz="24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修改依托单位。</a:t>
            </a:r>
            <a:endParaRPr sz="24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0863" y="5034788"/>
            <a:ext cx="2171700" cy="1148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申请人所在单位为</a:t>
            </a:r>
            <a:endParaRPr sz="1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015"/>
              </a:lnSpc>
              <a:spcBef>
                <a:spcPts val="195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北京大学，点击修</a:t>
            </a:r>
            <a:endParaRPr sz="1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015"/>
              </a:lnSpc>
              <a:spcBef>
                <a:spcPts val="15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改换单位</a:t>
            </a:r>
            <a:endParaRPr sz="1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62357" y="2440032"/>
            <a:ext cx="5648600" cy="2073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325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CC0000"/>
                </a:solidFill>
                <a:latin typeface="KOVHHU+CooperBlack-Italic" panose="0208090405030B090404"/>
                <a:cs typeface="KOVHHU+CooperBlack-Italic" panose="0208090405030B090404"/>
              </a:rPr>
              <a:t>Thank</a:t>
            </a:r>
            <a:r>
              <a:rPr sz="6000" spc="270" dirty="0">
                <a:solidFill>
                  <a:srgbClr val="CC0000"/>
                </a:solidFill>
                <a:latin typeface="KOVHHU+CooperBlack-Italic" panose="0208090405030B090404"/>
                <a:cs typeface="KOVHHU+CooperBlack-Italic" panose="0208090405030B090404"/>
              </a:rPr>
              <a:t> </a:t>
            </a:r>
            <a:r>
              <a:rPr sz="6000" dirty="0">
                <a:solidFill>
                  <a:srgbClr val="CC0000"/>
                </a:solidFill>
                <a:latin typeface="KOVHHU+CooperBlack-Italic" panose="0208090405030B090404"/>
                <a:cs typeface="KOVHHU+CooperBlack-Italic" panose="0208090405030B090404"/>
              </a:rPr>
              <a:t>You!</a:t>
            </a:r>
            <a:endParaRPr sz="6000" dirty="0">
              <a:solidFill>
                <a:srgbClr val="CC0000"/>
              </a:solidFill>
              <a:latin typeface="KOVHHU+CooperBlack-Italic" panose="0208090405030B090404"/>
              <a:cs typeface="KOVHHU+CooperBlack-Italic" panose="0208090405030B0904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0447" y="4270197"/>
            <a:ext cx="5608320" cy="181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ROTAM+STXihei" panose="02010600040101010101"/>
                <a:cs typeface="CROTAM+STXihei" panose="02010600040101010101"/>
              </a:rPr>
              <a:t>国家自然科学基金委员会</a:t>
            </a:r>
            <a:r>
              <a:rPr sz="2400" spc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CROTAM+STXihei" panose="02010600040101010101"/>
                <a:cs typeface="CROTAM+STXihei" panose="02010600040101010101"/>
              </a:rPr>
              <a:t>信息中心</a:t>
            </a:r>
            <a:endParaRPr sz="2400" dirty="0">
              <a:solidFill>
                <a:srgbClr val="000000"/>
              </a:solidFill>
              <a:latin typeface="CROTAM+STXihei" panose="02010600040101010101"/>
              <a:cs typeface="CROTAM+STXihei" panose="02010600040101010101"/>
            </a:endParaRPr>
          </a:p>
          <a:p>
            <a:pPr marL="80010" marR="0">
              <a:lnSpc>
                <a:spcPts val="2590"/>
              </a:lnSpc>
              <a:spcBef>
                <a:spcPts val="141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ROTAM+STXihei" panose="02010600040101010101"/>
                <a:cs typeface="CROTAM+STXihei" panose="02010600040101010101"/>
              </a:rPr>
              <a:t>热线服务电话：010－62317474</a:t>
            </a:r>
            <a:endParaRPr sz="2400" dirty="0">
              <a:solidFill>
                <a:srgbClr val="000000"/>
              </a:solidFill>
              <a:latin typeface="CROTAM+STXihei" panose="02010600040101010101"/>
              <a:cs typeface="CROTAM+STXihei" panose="02010600040101010101"/>
            </a:endParaRPr>
          </a:p>
          <a:p>
            <a:pPr marL="3810" marR="0">
              <a:lnSpc>
                <a:spcPts val="2590"/>
              </a:lnSpc>
              <a:spcBef>
                <a:spcPts val="14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ROTAM+STXihei" panose="02010600040101010101"/>
                <a:cs typeface="CROTAM+STXihei" panose="02010600040101010101"/>
              </a:rPr>
              <a:t>服务邮箱：support@nsfc.gov.cn</a:t>
            </a:r>
            <a:endParaRPr sz="2400" dirty="0">
              <a:solidFill>
                <a:srgbClr val="000000"/>
              </a:solidFill>
              <a:latin typeface="CROTAM+STXihei" panose="02010600040101010101"/>
              <a:cs typeface="CROTAM+STXihe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5809" y="6806269"/>
            <a:ext cx="389351" cy="39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sz="1200" spc="66" dirty="0">
                <a:solidFill>
                  <a:srgbClr val="595959"/>
                </a:solidFill>
                <a:latin typeface="LATDEF+CenturyGothic" panose="02020603050405020304"/>
                <a:cs typeface="LATDEF+CenturyGothic" panose="02020603050405020304"/>
              </a:rPr>
              <a:t>27</a:t>
            </a:r>
            <a:endParaRPr sz="1200" spc="66" dirty="0">
              <a:solidFill>
                <a:srgbClr val="595959"/>
              </a:solidFill>
              <a:latin typeface="LATDEF+CenturyGothic" panose="02020603050405020304"/>
              <a:cs typeface="LATDEF+CenturyGothic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625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096" y="637360"/>
            <a:ext cx="8675369" cy="1302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5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1</a:t>
            </a:r>
            <a:r>
              <a:rPr sz="36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、成果在线迁移至</a:t>
            </a:r>
            <a:r>
              <a:rPr sz="36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ISIS</a:t>
            </a:r>
            <a:r>
              <a:rPr sz="36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个人信息维护</a:t>
            </a:r>
            <a:endParaRPr sz="36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0665" y="2829861"/>
            <a:ext cx="2710645" cy="730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点击</a:t>
            </a:r>
            <a:r>
              <a:rPr sz="1400" dirty="0">
                <a:solidFill>
                  <a:srgbClr val="0000FF"/>
                </a:solidFill>
                <a:latin typeface="DTAKAO+PalatinoLinotype-Bold" panose="020407020603050A0204"/>
                <a:cs typeface="DTAKAO+PalatinoLinotype-Bold" panose="020407020603050A0204"/>
              </a:rPr>
              <a:t>“</a:t>
            </a:r>
            <a:r>
              <a:rPr sz="1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新增成果</a:t>
            </a:r>
            <a:r>
              <a:rPr sz="1400" dirty="0">
                <a:solidFill>
                  <a:srgbClr val="0000FF"/>
                </a:solidFill>
                <a:latin typeface="DTAKAO+PalatinoLinotype-Bold" panose="020407020603050A0204"/>
                <a:cs typeface="DTAKAO+PalatinoLinotype-Bold" panose="020407020603050A0204"/>
              </a:rPr>
              <a:t>”</a:t>
            </a:r>
            <a:r>
              <a:rPr sz="1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</a:t>
            </a:r>
            <a:r>
              <a:rPr sz="14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手工录入或</a:t>
            </a:r>
            <a:endParaRPr sz="1400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8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点击</a:t>
            </a:r>
            <a:r>
              <a:rPr sz="1400" dirty="0">
                <a:solidFill>
                  <a:srgbClr val="000000"/>
                </a:solidFill>
                <a:latin typeface="DTAKAO+PalatinoLinotype-Bold" panose="020407020603050A0204"/>
                <a:cs typeface="DTAKAO+PalatinoLinotype-Bold" panose="020407020603050A0204"/>
              </a:rPr>
              <a:t>“</a:t>
            </a: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新增成果</a:t>
            </a:r>
            <a:r>
              <a:rPr sz="1400" dirty="0">
                <a:solidFill>
                  <a:srgbClr val="000000"/>
                </a:solidFill>
                <a:latin typeface="DTAKAO+PalatinoLinotype-Bold" panose="020407020603050A0204"/>
                <a:cs typeface="DTAKAO+PalatinoLinotype-Bold" panose="020407020603050A0204"/>
              </a:rPr>
              <a:t>”</a:t>
            </a: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</a:t>
            </a:r>
            <a:r>
              <a:rPr sz="1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手工录入或</a:t>
            </a:r>
            <a:endParaRPr sz="1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78460" marR="0">
              <a:lnSpc>
                <a:spcPts val="1395"/>
              </a:lnSpc>
              <a:spcBef>
                <a:spcPts val="240"/>
              </a:spcBef>
              <a:spcAft>
                <a:spcPts val="0"/>
              </a:spcAft>
            </a:pPr>
            <a:r>
              <a:rPr sz="1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通过第三方收集成果</a:t>
            </a:r>
            <a:endParaRPr sz="1400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78460" marR="0">
              <a:lnSpc>
                <a:spcPts val="13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通过第三方收集成果</a:t>
            </a:r>
            <a:endParaRPr sz="1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359" y="6378014"/>
            <a:ext cx="2452605" cy="678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可使用文献库检索、文件导</a:t>
            </a:r>
            <a:endParaRPr sz="1400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3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可使用文献库检索、文件导</a:t>
            </a:r>
            <a:endParaRPr sz="1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395"/>
              </a:lnSpc>
              <a:spcBef>
                <a:spcPts val="100"/>
              </a:spcBef>
              <a:spcAft>
                <a:spcPts val="0"/>
              </a:spcAft>
            </a:pPr>
            <a:r>
              <a:rPr sz="1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入或手工录入方式收集成果</a:t>
            </a:r>
            <a:endParaRPr sz="1400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39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入或手工录入方式收集成果</a:t>
            </a:r>
            <a:endParaRPr sz="1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9377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82971" y="702640"/>
            <a:ext cx="4573904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F5897"/>
                </a:solidFill>
                <a:latin typeface="DTAKAO+PalatinoLinotype-Bold" panose="020407020603050A0204"/>
                <a:cs typeface="DTAKAO+PalatinoLinotype-Bold" panose="020407020603050A0204"/>
              </a:rPr>
              <a:t>2</a:t>
            </a:r>
            <a:r>
              <a:rPr sz="4000" dirty="0">
                <a:solidFill>
                  <a:srgbClr val="2F5897"/>
                </a:solidFill>
                <a:latin typeface="EPPLJA+YouYuan" panose="02010509060101010101"/>
                <a:cs typeface="EPPLJA+YouYuan" panose="02010509060101010101"/>
              </a:rPr>
              <a:t>、在线申请流程</a:t>
            </a:r>
            <a:endParaRPr sz="4000" dirty="0">
              <a:solidFill>
                <a:srgbClr val="2F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7707" y="1789573"/>
            <a:ext cx="3867112" cy="643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依托单位</a:t>
            </a:r>
            <a:endParaRPr sz="1800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4856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二级单位</a:t>
            </a:r>
            <a:endParaRPr sz="1800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1959" y="1851295"/>
            <a:ext cx="10287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基金委</a:t>
            </a:r>
            <a:endParaRPr sz="1800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6931" y="1839103"/>
            <a:ext cx="10287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申请人</a:t>
            </a:r>
            <a:endParaRPr sz="1800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2515" y="2377563"/>
            <a:ext cx="1396593" cy="634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登录系统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5263" y="2762373"/>
            <a:ext cx="1904744" cy="913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365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授权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995"/>
              </a:lnSpc>
              <a:spcBef>
                <a:spcPts val="20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添加人员权限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7527" y="2912487"/>
            <a:ext cx="1396592" cy="634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登录系统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3277" y="3589143"/>
            <a:ext cx="1396593" cy="93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增加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995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申请帐号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1149" y="3612765"/>
            <a:ext cx="1396592" cy="93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增加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995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申请帐号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6347" y="4038723"/>
            <a:ext cx="1396593" cy="93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完善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995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个人信息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14823" y="5164197"/>
            <a:ext cx="1396593" cy="634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填写申请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78247" y="5954838"/>
            <a:ext cx="1472183" cy="101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提交</a:t>
            </a:r>
            <a:r>
              <a:rPr sz="2000" dirty="0">
                <a:solidFill>
                  <a:srgbClr val="FFFFFF"/>
                </a:solidFill>
                <a:latin typeface="DTAKAO+PalatinoLinotype-Bold" panose="020407020603050A0204"/>
                <a:cs typeface="DTAKAO+PalatinoLinotype-Bold" panose="020407020603050A0204"/>
              </a:rPr>
              <a:t>/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打印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8100" marR="0">
              <a:lnSpc>
                <a:spcPts val="1995"/>
              </a:lnSpc>
              <a:spcBef>
                <a:spcPts val="605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纸质申请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7960" y="6029066"/>
            <a:ext cx="1142999" cy="93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5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接收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995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申请书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0537" y="6029066"/>
            <a:ext cx="1904744" cy="93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审核汇总申请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35000" marR="0">
              <a:lnSpc>
                <a:spcPts val="1995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书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79115" y="6021447"/>
            <a:ext cx="1904744" cy="93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二级单位审核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81000" marR="0">
              <a:lnSpc>
                <a:spcPts val="1995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申请书</a:t>
            </a:r>
            <a:endParaRPr sz="20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4459" y="842848"/>
            <a:ext cx="6721658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4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、在线申请如何获得帐号</a:t>
            </a:r>
            <a:endParaRPr sz="40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8159" y="1900682"/>
            <a:ext cx="7492365" cy="310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353AA5"/>
                </a:solidFill>
                <a:latin typeface="BEFJQV+STKaiti" panose="02010600040101010101"/>
                <a:cs typeface="BEFJQV+STKaiti" panose="02010600040101010101"/>
              </a:rPr>
              <a:t>1）如果您是以下基金用户：</a:t>
            </a:r>
            <a:endParaRPr sz="3000" dirty="0">
              <a:solidFill>
                <a:srgbClr val="353A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457200" marR="0">
              <a:lnSpc>
                <a:spcPts val="3360"/>
              </a:lnSpc>
              <a:spcBef>
                <a:spcPts val="915"/>
              </a:spcBef>
              <a:spcAft>
                <a:spcPts val="0"/>
              </a:spcAft>
            </a:pPr>
            <a:r>
              <a:rPr sz="3000" dirty="0">
                <a:solidFill>
                  <a:srgbClr val="FF0000"/>
                </a:solidFill>
                <a:latin typeface="SUJWWM+ArialMT" panose="020B0604020202020204"/>
                <a:cs typeface="SUJWWM+ArialMT" panose="020B0604020202020204"/>
              </a:rPr>
              <a:t>•</a:t>
            </a:r>
            <a:r>
              <a:rPr sz="3000" spc="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rgbClr val="FF0000"/>
                </a:solidFill>
                <a:latin typeface="BEFJQV+STKaiti" panose="02010600040101010101"/>
                <a:cs typeface="BEFJQV+STKaiti" panose="02010600040101010101"/>
              </a:rPr>
              <a:t>曾经获得过基金项目的项目负责人</a:t>
            </a:r>
            <a:endParaRPr sz="3000" dirty="0">
              <a:solidFill>
                <a:srgbClr val="FF0000"/>
              </a:solidFill>
              <a:latin typeface="BEFJQV+STKaiti" panose="02010600040101010101"/>
              <a:cs typeface="BEFJQV+STKaiti" panose="02010600040101010101"/>
            </a:endParaRPr>
          </a:p>
          <a:p>
            <a:pPr marL="914400" marR="0">
              <a:lnSpc>
                <a:spcPts val="3140"/>
              </a:lnSpc>
              <a:spcBef>
                <a:spcPts val="965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SUJWWM+ArialMT" panose="020B0604020202020204"/>
                <a:cs typeface="SUJWWM+ArialMT" panose="020B0604020202020204"/>
              </a:rPr>
              <a:t>•</a:t>
            </a:r>
            <a:r>
              <a:rPr sz="2800" spc="1019" dirty="0">
                <a:solidFill>
                  <a:srgbClr val="3439A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包括在研或已结题项目负责人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457200" marR="0">
              <a:lnSpc>
                <a:spcPts val="3360"/>
              </a:lnSpc>
              <a:spcBef>
                <a:spcPts val="850"/>
              </a:spcBef>
              <a:spcAft>
                <a:spcPts val="0"/>
              </a:spcAft>
            </a:pPr>
            <a:r>
              <a:rPr sz="3000" dirty="0">
                <a:solidFill>
                  <a:srgbClr val="FF0000"/>
                </a:solidFill>
                <a:latin typeface="SUJWWM+ArialMT" panose="020B0604020202020204"/>
                <a:cs typeface="SUJWWM+ArialMT" panose="020B0604020202020204"/>
              </a:rPr>
              <a:t>•</a:t>
            </a:r>
            <a:r>
              <a:rPr sz="3000" spc="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solidFill>
                  <a:srgbClr val="FF0000"/>
                </a:solidFill>
                <a:latin typeface="BEFJQV+STKaiti" panose="02010600040101010101"/>
                <a:cs typeface="BEFJQV+STKaiti" panose="02010600040101010101"/>
              </a:rPr>
              <a:t>在线申请过基金项目的申请人</a:t>
            </a:r>
            <a:endParaRPr sz="3000" dirty="0">
              <a:solidFill>
                <a:srgbClr val="FF0000"/>
              </a:solidFill>
              <a:latin typeface="BEFJQV+STKaiti" panose="02010600040101010101"/>
              <a:cs typeface="BEFJQV+STKaiti" panose="02010600040101010101"/>
            </a:endParaRPr>
          </a:p>
          <a:p>
            <a:pPr marL="914400" marR="0">
              <a:lnSpc>
                <a:spcPts val="3140"/>
              </a:lnSpc>
              <a:spcBef>
                <a:spcPts val="1015"/>
              </a:spcBef>
              <a:spcAft>
                <a:spcPts val="0"/>
              </a:spcAft>
            </a:pPr>
            <a:r>
              <a:rPr sz="2800" dirty="0">
                <a:solidFill>
                  <a:srgbClr val="3439A5"/>
                </a:solidFill>
                <a:latin typeface="SUJWWM+ArialMT" panose="020B0604020202020204"/>
                <a:cs typeface="SUJWWM+ArialMT" panose="020B0604020202020204"/>
              </a:rPr>
              <a:t>•</a:t>
            </a:r>
            <a:r>
              <a:rPr sz="2800" spc="1019" dirty="0">
                <a:solidFill>
                  <a:srgbClr val="3439A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历年在线申请过项目的申请人</a:t>
            </a:r>
            <a:endParaRPr sz="28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3529" y="5207472"/>
            <a:ext cx="7006018" cy="1064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您可以直接使用原用户名密码登录</a:t>
            </a:r>
            <a:endParaRPr sz="32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7913" y="5778789"/>
            <a:ext cx="6956945" cy="931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5CEA7"/>
                </a:solidFill>
                <a:latin typeface="BEFJQV+STKaiti" panose="02010600040101010101"/>
                <a:cs typeface="BEFJQV+STKaiti" panose="02010600040101010101"/>
              </a:rPr>
              <a:t>忘记密码请使用忘记密码功能恢复密码</a:t>
            </a:r>
            <a:endParaRPr sz="2800" dirty="0">
              <a:solidFill>
                <a:srgbClr val="F5CEA7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4459" y="842848"/>
            <a:ext cx="6721658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4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、在线申请如何获得帐号</a:t>
            </a:r>
            <a:endParaRPr sz="40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6531" y="2005076"/>
            <a:ext cx="7071129" cy="177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2）如果您仅是基金的评议专家用户</a:t>
            </a:r>
            <a:endParaRPr sz="30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360"/>
              </a:lnSpc>
              <a:spcBef>
                <a:spcPts val="2710"/>
              </a:spcBef>
              <a:spcAft>
                <a:spcPts val="0"/>
              </a:spcAft>
            </a:pPr>
            <a:r>
              <a:rPr sz="3000" dirty="0">
                <a:solidFill>
                  <a:srgbClr val="3439A5"/>
                </a:solidFill>
                <a:latin typeface="BEFJQV+STKaiti" panose="02010600040101010101"/>
                <a:cs typeface="BEFJQV+STKaiti" panose="02010600040101010101"/>
              </a:rPr>
              <a:t>3）如果您还不是基金委ISIS系统用户</a:t>
            </a:r>
            <a:endParaRPr sz="3000" dirty="0">
              <a:solidFill>
                <a:srgbClr val="3439A5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4033" y="3759477"/>
            <a:ext cx="7163795" cy="15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SUJWWM+ArialMT" panose="020B0604020202020204"/>
                <a:cs typeface="SUJWWM+ArialMT" panose="020B0604020202020204"/>
              </a:rPr>
              <a:t>•</a:t>
            </a:r>
            <a:r>
              <a:rPr sz="30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请将您的姓名、邮件地址等信息通知</a:t>
            </a:r>
            <a:endParaRPr sz="30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3360"/>
              </a:lnSpc>
              <a:spcBef>
                <a:spcPts val="74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依托单位联系人帮您</a:t>
            </a:r>
            <a:r>
              <a:rPr sz="3000" dirty="0">
                <a:solidFill>
                  <a:srgbClr val="FF0000"/>
                </a:solidFill>
                <a:latin typeface="BEFJQV+STKaiti" panose="02010600040101010101"/>
                <a:cs typeface="BEFJQV+STKaiti" panose="02010600040101010101"/>
              </a:rPr>
              <a:t>开通申请人帐号</a:t>
            </a:r>
            <a:endParaRPr sz="3000" dirty="0">
              <a:solidFill>
                <a:srgbClr val="FF0000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4033" y="4892571"/>
            <a:ext cx="7163795" cy="1015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SUJWWM+ArialMT" panose="020B0604020202020204"/>
                <a:cs typeface="SUJWWM+ArialMT" panose="020B0604020202020204"/>
              </a:rPr>
              <a:t>•</a:t>
            </a:r>
            <a:r>
              <a:rPr sz="30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帐号开通后，您会收到</a:t>
            </a:r>
            <a:r>
              <a:rPr sz="3000" dirty="0">
                <a:solidFill>
                  <a:srgbClr val="FF0000"/>
                </a:solidFill>
                <a:latin typeface="BEFJQV+STKaiti" panose="02010600040101010101"/>
                <a:cs typeface="BEFJQV+STKaiti" panose="02010600040101010101"/>
              </a:rPr>
              <a:t>帐号激活邮件</a:t>
            </a:r>
            <a:endParaRPr sz="3000" dirty="0">
              <a:solidFill>
                <a:srgbClr val="FF0000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4869" y="5931189"/>
            <a:ext cx="7775409" cy="931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BEFJQV+STKaiti" panose="02010600040101010101"/>
                <a:cs typeface="BEFJQV+STKaiti" panose="02010600040101010101"/>
              </a:rPr>
              <a:t>系统新用户的</a:t>
            </a:r>
            <a:r>
              <a:rPr sz="2800" dirty="0">
                <a:solidFill>
                  <a:srgbClr val="0000FF"/>
                </a:solidFill>
                <a:latin typeface="BEFJQV+STKaiti" panose="02010600040101010101"/>
                <a:cs typeface="BEFJQV+STKaiti" panose="02010600040101010101"/>
              </a:rPr>
              <a:t>用户名</a:t>
            </a:r>
            <a:r>
              <a:rPr sz="2800" dirty="0">
                <a:solidFill>
                  <a:srgbClr val="FF0000"/>
                </a:solidFill>
                <a:latin typeface="BEFJQV+STKaiti" panose="02010600040101010101"/>
                <a:cs typeface="BEFJQV+STKaiti" panose="02010600040101010101"/>
              </a:rPr>
              <a:t>为开通时的</a:t>
            </a:r>
            <a:r>
              <a:rPr sz="2800" dirty="0">
                <a:solidFill>
                  <a:srgbClr val="0000FF"/>
                </a:solidFill>
                <a:latin typeface="BEFJQV+STKaiti" panose="02010600040101010101"/>
                <a:cs typeface="BEFJQV+STKaiti" panose="02010600040101010101"/>
              </a:rPr>
              <a:t>邮件地址</a:t>
            </a:r>
            <a:r>
              <a:rPr sz="2800" dirty="0">
                <a:solidFill>
                  <a:srgbClr val="FF0000"/>
                </a:solidFill>
                <a:latin typeface="BEFJQV+STKaiti" panose="02010600040101010101"/>
                <a:cs typeface="BEFJQV+STKaiti" panose="02010600040101010101"/>
              </a:rPr>
              <a:t>！</a:t>
            </a:r>
            <a:endParaRPr sz="2800" dirty="0">
              <a:solidFill>
                <a:srgbClr val="FF0000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5314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6413" y="906608"/>
            <a:ext cx="7707039" cy="115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4</a:t>
            </a:r>
            <a:r>
              <a:rPr sz="32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、在线申请如何获得帐号</a:t>
            </a:r>
            <a:r>
              <a:rPr sz="32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—</a:t>
            </a:r>
            <a:r>
              <a:rPr sz="32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帐号激活</a:t>
            </a:r>
            <a:endParaRPr sz="32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4263" y="2777935"/>
            <a:ext cx="1371600" cy="1126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点击链</a:t>
            </a:r>
            <a:endParaRPr sz="2400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接激活</a:t>
            </a:r>
            <a:endParaRPr sz="2400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3481" y="3533838"/>
            <a:ext cx="2590800" cy="1126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激活时填写正确</a:t>
            </a:r>
            <a:endParaRPr sz="2400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4800" marR="0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的证件号码</a:t>
            </a:r>
            <a:endParaRPr sz="2400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4627" y="5729160"/>
            <a:ext cx="3200400" cy="1491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用户名为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帐户开通</a:t>
            </a: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</a:t>
            </a:r>
            <a:endParaRPr sz="2400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76250" marR="0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邮件地址</a:t>
            </a: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密</a:t>
            </a:r>
            <a:endParaRPr sz="24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28650" marR="0">
              <a:lnSpc>
                <a:spcPts val="2400"/>
              </a:lnSpc>
              <a:spcBef>
                <a:spcPts val="425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码</a:t>
            </a:r>
            <a:r>
              <a:rPr sz="24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由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用户设定</a:t>
            </a:r>
            <a:endParaRPr sz="24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70323" y="842848"/>
            <a:ext cx="5590412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5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、在线维护个人信息</a:t>
            </a:r>
            <a:endParaRPr sz="40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8547" y="3079206"/>
            <a:ext cx="2666743" cy="665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填写的申请书中，申</a:t>
            </a:r>
            <a:endParaRPr sz="20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8547" y="3536406"/>
            <a:ext cx="2666743" cy="112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请人简历将自动从个</a:t>
            </a:r>
            <a:endParaRPr sz="20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381000" marR="0">
              <a:lnSpc>
                <a:spcPts val="2235"/>
              </a:lnSpc>
              <a:spcBef>
                <a:spcPts val="136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人信息中提取</a:t>
            </a:r>
            <a:endParaRPr sz="20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8827" y="5094696"/>
            <a:ext cx="2158592" cy="1579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在线填写申请书</a:t>
            </a:r>
            <a:endParaRPr sz="20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0" marR="0">
              <a:lnSpc>
                <a:spcPts val="2235"/>
              </a:lnSpc>
              <a:spcBef>
                <a:spcPts val="136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之前，必须先维</a:t>
            </a:r>
            <a:endParaRPr sz="20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254000" marR="0">
              <a:lnSpc>
                <a:spcPts val="2235"/>
              </a:lnSpc>
              <a:spcBef>
                <a:spcPts val="136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护个人信息</a:t>
            </a:r>
            <a:endParaRPr sz="20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74833" y="346202"/>
            <a:ext cx="9144003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97221" y="655396"/>
            <a:ext cx="5082158" cy="144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E5897"/>
                </a:solidFill>
                <a:latin typeface="DTAKAO+PalatinoLinotype-Bold" panose="020407020603050A0204"/>
                <a:cs typeface="DTAKAO+PalatinoLinotype-Bold" panose="020407020603050A0204"/>
              </a:rPr>
              <a:t>6</a:t>
            </a:r>
            <a:r>
              <a:rPr sz="4000" dirty="0">
                <a:solidFill>
                  <a:srgbClr val="2E5897"/>
                </a:solidFill>
                <a:latin typeface="EPPLJA+YouYuan" panose="02010509060101010101"/>
                <a:cs typeface="EPPLJA+YouYuan" panose="02010509060101010101"/>
              </a:rPr>
              <a:t>、在线填报申请书</a:t>
            </a:r>
            <a:endParaRPr sz="4000" dirty="0">
              <a:solidFill>
                <a:srgbClr val="2E5897"/>
              </a:solidFill>
              <a:latin typeface="EPPLJA+YouYuan" panose="02010509060101010101"/>
              <a:cs typeface="EPPLJA+YouYuan" panose="020105090601010101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7863" y="2900715"/>
            <a:ext cx="1956816" cy="931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新报项目</a:t>
            </a:r>
            <a:endParaRPr sz="2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9723" y="5083845"/>
            <a:ext cx="2312670" cy="135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修改或提交</a:t>
            </a:r>
            <a:endParaRPr sz="2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  <a:p>
            <a:pPr marL="178435" marR="0">
              <a:lnSpc>
                <a:spcPts val="3140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EFJQV+STKaiti" panose="02010600040101010101"/>
                <a:cs typeface="BEFJQV+STKaiti" panose="02010600040101010101"/>
              </a:rPr>
              <a:t>在填项目</a:t>
            </a:r>
            <a:endParaRPr sz="2800" dirty="0">
              <a:solidFill>
                <a:srgbClr val="FFFFFF"/>
              </a:solidFill>
              <a:latin typeface="BEFJQV+STKaiti" panose="02010600040101010101"/>
              <a:cs typeface="BEFJQV+STKaiti" panose="0201060004010101010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1932</Words>
  <Application>WPS 演示</Application>
  <PresentationFormat>On-screen Show (4:3)</PresentationFormat>
  <Paragraphs>291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PVQWQS+PalatinoLinotype-Roman</vt:lpstr>
      <vt:lpstr>EPPLJA+YouYuan</vt:lpstr>
      <vt:lpstr>NHUOSQ+CenturyGothic-Bold</vt:lpstr>
      <vt:lpstr>BEFJQV+STKaiti</vt:lpstr>
      <vt:lpstr>DTAKAO+PalatinoLinotype-Bold</vt:lpstr>
      <vt:lpstr>Times New Roman</vt:lpstr>
      <vt:lpstr>SUJWWM+ArialMT</vt:lpstr>
      <vt:lpstr>JQRBDM+PalatinoLinotype-Roman</vt:lpstr>
      <vt:lpstr>LATDEF+CenturyGothic</vt:lpstr>
      <vt:lpstr>Calibri</vt:lpstr>
      <vt:lpstr>微软雅黑</vt:lpstr>
      <vt:lpstr>Arial Unicode MS</vt:lpstr>
      <vt:lpstr>KOVHHU+CooperBlack-Italic</vt:lpstr>
      <vt:lpstr>CROTAM+STXihei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鱼园</cp:lastModifiedBy>
  <cp:revision>2</cp:revision>
  <dcterms:created xsi:type="dcterms:W3CDTF">2017-11-12T11:48:31Z</dcterms:created>
  <dcterms:modified xsi:type="dcterms:W3CDTF">2017-11-12T13:11:31Z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